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5C6C6-4F52-481F-9C90-8ED06368FF6D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7B96-6DD7-49B8-879B-B3378EA8A5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520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5C6C6-4F52-481F-9C90-8ED06368FF6D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7B96-6DD7-49B8-879B-B3378EA8A5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204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5C6C6-4F52-481F-9C90-8ED06368FF6D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7B96-6DD7-49B8-879B-B3378EA8A5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634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5C6C6-4F52-481F-9C90-8ED06368FF6D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7B96-6DD7-49B8-879B-B3378EA8A5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8990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5C6C6-4F52-481F-9C90-8ED06368FF6D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7B96-6DD7-49B8-879B-B3378EA8A5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6155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5C6C6-4F52-481F-9C90-8ED06368FF6D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7B96-6DD7-49B8-879B-B3378EA8A5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3675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5C6C6-4F52-481F-9C90-8ED06368FF6D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7B96-6DD7-49B8-879B-B3378EA8A5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0850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5C6C6-4F52-481F-9C90-8ED06368FF6D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7B96-6DD7-49B8-879B-B3378EA8A5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3847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5C6C6-4F52-481F-9C90-8ED06368FF6D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7B96-6DD7-49B8-879B-B3378EA8A5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797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5C6C6-4F52-481F-9C90-8ED06368FF6D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7B96-6DD7-49B8-879B-B3378EA8A5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2850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5C6C6-4F52-481F-9C90-8ED06368FF6D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7B96-6DD7-49B8-879B-B3378EA8A5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709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5C6C6-4F52-481F-9C90-8ED06368FF6D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07B96-6DD7-49B8-879B-B3378EA8A5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5834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zh-CN" b="1" dirty="0"/>
              <a:t>磷扩散制备</a:t>
            </a:r>
            <a:r>
              <a:rPr lang="en-US" altLang="zh-CN" b="1" dirty="0"/>
              <a:t>p-n</a:t>
            </a:r>
            <a:r>
              <a:rPr lang="zh-CN" altLang="zh-CN" b="1" dirty="0"/>
              <a:t>结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2014</a:t>
            </a:r>
            <a:r>
              <a:rPr lang="zh-CN" altLang="en-US" dirty="0" smtClean="0"/>
              <a:t>年</a:t>
            </a:r>
            <a:r>
              <a:rPr lang="en-US" altLang="zh-CN" dirty="0" smtClean="0"/>
              <a:t>9</a:t>
            </a:r>
            <a:r>
              <a:rPr lang="zh-CN" altLang="en-US" dirty="0" smtClean="0"/>
              <a:t>月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318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43608" y="1268760"/>
            <a:ext cx="7272808" cy="4152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sz="3600" b="1" dirty="0" smtClean="0"/>
              <a:t>一、</a:t>
            </a:r>
            <a:r>
              <a:rPr lang="zh-CN" altLang="zh-CN" sz="3600" b="1" dirty="0" smtClean="0"/>
              <a:t>实验</a:t>
            </a:r>
            <a:r>
              <a:rPr lang="zh-CN" altLang="zh-CN" sz="3600" b="1" dirty="0"/>
              <a:t>目的</a:t>
            </a:r>
            <a:endParaRPr lang="zh-CN" altLang="zh-CN" sz="3600" dirty="0"/>
          </a:p>
          <a:p>
            <a:pPr lvl="0">
              <a:lnSpc>
                <a:spcPct val="150000"/>
              </a:lnSpc>
            </a:pPr>
            <a:r>
              <a:rPr lang="zh-CN" altLang="zh-CN" sz="3600" dirty="0"/>
              <a:t>掌握扩散制备半导体</a:t>
            </a:r>
            <a:r>
              <a:rPr lang="en-US" altLang="zh-CN" sz="3600" dirty="0"/>
              <a:t>p-n</a:t>
            </a:r>
            <a:r>
              <a:rPr lang="zh-CN" altLang="zh-CN" sz="3600" dirty="0"/>
              <a:t>结的方法；</a:t>
            </a:r>
          </a:p>
          <a:p>
            <a:pPr lvl="0">
              <a:lnSpc>
                <a:spcPct val="150000"/>
              </a:lnSpc>
            </a:pPr>
            <a:r>
              <a:rPr lang="zh-CN" altLang="zh-CN" sz="3600" dirty="0"/>
              <a:t>掌握掺杂浓度测试的方法；</a:t>
            </a:r>
          </a:p>
          <a:p>
            <a:pPr lvl="0">
              <a:lnSpc>
                <a:spcPct val="150000"/>
              </a:lnSpc>
            </a:pPr>
            <a:r>
              <a:rPr lang="zh-CN" altLang="zh-CN" sz="3600" dirty="0"/>
              <a:t>掌握四探针测试表面方阻；</a:t>
            </a:r>
          </a:p>
          <a:p>
            <a:pPr lvl="0">
              <a:lnSpc>
                <a:spcPct val="150000"/>
              </a:lnSpc>
            </a:pPr>
            <a:r>
              <a:rPr lang="zh-CN" altLang="zh-CN" sz="3600" dirty="0"/>
              <a:t>了解影响扩散浓度的因素。</a:t>
            </a:r>
          </a:p>
        </p:txBody>
      </p:sp>
    </p:spTree>
    <p:extLst>
      <p:ext uri="{BB962C8B-B14F-4D97-AF65-F5344CB8AC3E}">
        <p14:creationId xmlns:p14="http://schemas.microsoft.com/office/powerpoint/2010/main" val="257513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43930" y="533579"/>
            <a:ext cx="83529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b="1" dirty="0" smtClean="0"/>
              <a:t>二、</a:t>
            </a:r>
            <a:r>
              <a:rPr lang="zh-CN" altLang="zh-CN" sz="3600" b="1" dirty="0" smtClean="0"/>
              <a:t>实验</a:t>
            </a:r>
            <a:r>
              <a:rPr lang="zh-CN" altLang="zh-CN" sz="3600" b="1" dirty="0"/>
              <a:t>原理</a:t>
            </a:r>
            <a:endParaRPr lang="zh-CN" altLang="zh-CN" sz="3600" dirty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   </a:t>
            </a:r>
            <a:r>
              <a:rPr lang="zh-CN" altLang="zh-CN" sz="2400" dirty="0"/>
              <a:t>硅片是由硅单晶体构成，在理想的硅单晶中，原子的周期性排列是非常规则的</a:t>
            </a:r>
            <a:r>
              <a:rPr lang="zh-CN" altLang="zh-CN" sz="2400" dirty="0" smtClean="0"/>
              <a:t>。</a:t>
            </a:r>
            <a:endParaRPr lang="zh-CN" altLang="en-US" sz="2400" dirty="0"/>
          </a:p>
        </p:txBody>
      </p:sp>
      <p:pic>
        <p:nvPicPr>
          <p:cNvPr id="6" name="图片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564904"/>
            <a:ext cx="5184576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3012604" y="6090860"/>
            <a:ext cx="32155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b="1" dirty="0"/>
              <a:t>替位式扩散机构的示意图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5487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11560" y="1196752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 smtClean="0"/>
              <a:t>    </a:t>
            </a:r>
            <a:r>
              <a:rPr lang="zh-CN" altLang="zh-CN" sz="2400" dirty="0" smtClean="0"/>
              <a:t>磷</a:t>
            </a:r>
            <a:r>
              <a:rPr lang="zh-CN" altLang="zh-CN" sz="2400" dirty="0"/>
              <a:t>的扩散源有气态、液态和固态。不管什么形态，扩散反应如下式所示：</a:t>
            </a:r>
            <a:r>
              <a:rPr lang="zh-CN" altLang="zh-CN" sz="2400" baseline="30000" dirty="0"/>
              <a:t> </a:t>
            </a:r>
            <a:endParaRPr lang="zh-CN" altLang="zh-CN" sz="2400" dirty="0"/>
          </a:p>
          <a:p>
            <a:pPr>
              <a:lnSpc>
                <a:spcPct val="150000"/>
              </a:lnSpc>
            </a:pPr>
            <a:r>
              <a:rPr lang="en-US" altLang="zh-CN" sz="2400" i="1" dirty="0" smtClean="0"/>
              <a:t>              2P</a:t>
            </a:r>
            <a:r>
              <a:rPr lang="en-US" altLang="zh-CN" sz="2400" i="1" baseline="-25000" dirty="0" smtClean="0"/>
              <a:t>2</a:t>
            </a:r>
            <a:r>
              <a:rPr lang="en-US" altLang="zh-CN" sz="2400" i="1" dirty="0" smtClean="0"/>
              <a:t>0</a:t>
            </a:r>
            <a:r>
              <a:rPr lang="en-US" altLang="zh-CN" sz="2400" i="1" baseline="-25000" dirty="0" smtClean="0"/>
              <a:t>5</a:t>
            </a:r>
            <a:r>
              <a:rPr lang="en-US" altLang="zh-CN" sz="2400" i="1" dirty="0" smtClean="0"/>
              <a:t>+5Si</a:t>
            </a:r>
            <a:r>
              <a:rPr lang="zh-CN" altLang="zh-CN" sz="2400" i="1" dirty="0"/>
              <a:t>→</a:t>
            </a:r>
            <a:r>
              <a:rPr lang="en-US" altLang="zh-CN" sz="2400" i="1" dirty="0"/>
              <a:t>4P</a:t>
            </a:r>
            <a:r>
              <a:rPr lang="zh-CN" altLang="zh-CN" sz="2400" i="1" dirty="0"/>
              <a:t>十</a:t>
            </a:r>
            <a:r>
              <a:rPr lang="en-US" altLang="zh-CN" sz="2400" i="1" dirty="0"/>
              <a:t>5Si0</a:t>
            </a:r>
            <a:r>
              <a:rPr lang="en-US" altLang="zh-CN" sz="2400" i="1" baseline="-25000" dirty="0"/>
              <a:t>2</a:t>
            </a:r>
            <a:endParaRPr lang="zh-CN" altLang="zh-CN" sz="2400" dirty="0"/>
          </a:p>
          <a:p>
            <a:pPr>
              <a:lnSpc>
                <a:spcPct val="150000"/>
              </a:lnSpc>
            </a:pPr>
            <a:r>
              <a:rPr lang="zh-CN" altLang="zh-CN" sz="2400" dirty="0"/>
              <a:t>通过含磷的化合物与硅表面反应，在硅的表面沉积一层磷的化合物，通常是</a:t>
            </a:r>
            <a:r>
              <a:rPr lang="en-US" altLang="zh-CN" sz="2400" dirty="0"/>
              <a:t>P</a:t>
            </a:r>
            <a:r>
              <a:rPr lang="en-US" altLang="zh-CN" sz="2400" baseline="-25000" dirty="0"/>
              <a:t>2</a:t>
            </a:r>
            <a:r>
              <a:rPr lang="en-US" altLang="zh-CN" sz="2400" dirty="0"/>
              <a:t>O</a:t>
            </a:r>
            <a:r>
              <a:rPr lang="en-US" altLang="zh-CN" sz="2400" baseline="-25000" dirty="0"/>
              <a:t>5</a:t>
            </a:r>
            <a:r>
              <a:rPr lang="zh-CN" altLang="zh-CN" sz="2400" dirty="0"/>
              <a:t>，然后，在高温下和硅反应，生成单质磷原子，扩散到单晶硅片体内，形成</a:t>
            </a:r>
            <a:r>
              <a:rPr lang="en-US" altLang="zh-CN" sz="2400" dirty="0"/>
              <a:t>p-n</a:t>
            </a:r>
            <a:r>
              <a:rPr lang="zh-CN" altLang="zh-CN" sz="2400" dirty="0"/>
              <a:t>结。通过测定扩散前后表面薄层电阻，可以考察分析扩散掺杂的浓度。</a:t>
            </a:r>
          </a:p>
        </p:txBody>
      </p:sp>
    </p:spTree>
    <p:extLst>
      <p:ext uri="{BB962C8B-B14F-4D97-AF65-F5344CB8AC3E}">
        <p14:creationId xmlns:p14="http://schemas.microsoft.com/office/powerpoint/2010/main" val="51953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27584" y="836712"/>
            <a:ext cx="7704856" cy="4738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sz="3600" b="1" dirty="0" smtClean="0"/>
              <a:t>三、</a:t>
            </a:r>
            <a:r>
              <a:rPr lang="zh-CN" altLang="zh-CN" sz="3600" b="1" dirty="0" smtClean="0"/>
              <a:t>实验</a:t>
            </a:r>
            <a:r>
              <a:rPr lang="zh-CN" altLang="zh-CN" sz="3600" b="1" dirty="0"/>
              <a:t>试剂与装备</a:t>
            </a:r>
            <a:endParaRPr lang="zh-CN" altLang="zh-CN" sz="3600" dirty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3.1 </a:t>
            </a:r>
            <a:r>
              <a:rPr lang="zh-CN" altLang="zh-CN" sz="2400" dirty="0"/>
              <a:t>实验试剂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 </a:t>
            </a:r>
            <a:r>
              <a:rPr lang="zh-CN" altLang="zh-CN" sz="2400" dirty="0"/>
              <a:t>去损伤层的清洁硅片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无水乙醇、</a:t>
            </a:r>
            <a:r>
              <a:rPr lang="en-US" altLang="zh-CN" sz="2400" dirty="0"/>
              <a:t>25wt%NaOH</a:t>
            </a:r>
            <a:r>
              <a:rPr lang="zh-CN" altLang="zh-CN" sz="2400" dirty="0"/>
              <a:t>溶液、</a:t>
            </a:r>
            <a:r>
              <a:rPr lang="en-US" altLang="zh-CN" sz="2400" dirty="0"/>
              <a:t>1:1HCl</a:t>
            </a:r>
            <a:r>
              <a:rPr lang="zh-CN" altLang="zh-CN" sz="2400" dirty="0"/>
              <a:t>、</a:t>
            </a:r>
            <a:r>
              <a:rPr lang="en-US" altLang="zh-CN" sz="2400" dirty="0"/>
              <a:t>1:1H</a:t>
            </a:r>
            <a:r>
              <a:rPr lang="en-US" altLang="zh-CN" sz="2400" baseline="-25000" dirty="0"/>
              <a:t>3</a:t>
            </a:r>
            <a:r>
              <a:rPr lang="en-US" altLang="zh-CN" sz="2400" dirty="0"/>
              <a:t>NO</a:t>
            </a:r>
            <a:r>
              <a:rPr lang="en-US" altLang="zh-CN" sz="2400" baseline="-25000" dirty="0"/>
              <a:t>3</a:t>
            </a:r>
            <a:r>
              <a:rPr lang="zh-CN" altLang="zh-CN" sz="2400" dirty="0"/>
              <a:t>、</a:t>
            </a:r>
            <a:r>
              <a:rPr lang="en-US" altLang="zh-CN" sz="2400" dirty="0"/>
              <a:t>5%HF</a:t>
            </a:r>
            <a:r>
              <a:rPr lang="zh-CN" altLang="zh-CN" sz="2400" dirty="0"/>
              <a:t>、磷源、去离子水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3.2 </a:t>
            </a:r>
            <a:r>
              <a:rPr lang="zh-CN" altLang="zh-CN" sz="2400" dirty="0"/>
              <a:t>实验装备与仪器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  </a:t>
            </a:r>
            <a:r>
              <a:rPr lang="zh-CN" altLang="zh-CN" sz="2400" dirty="0"/>
              <a:t>水浴锅、</a:t>
            </a:r>
            <a:r>
              <a:rPr lang="en-US" altLang="zh-CN" sz="2400" dirty="0"/>
              <a:t>KW-4A</a:t>
            </a:r>
            <a:r>
              <a:rPr lang="zh-CN" altLang="zh-CN" sz="2400" dirty="0"/>
              <a:t>型台式匀胶机、红外快速烘箱、四探针测试仪</a:t>
            </a:r>
          </a:p>
        </p:txBody>
      </p:sp>
    </p:spTree>
    <p:extLst>
      <p:ext uri="{BB962C8B-B14F-4D97-AF65-F5344CB8AC3E}">
        <p14:creationId xmlns:p14="http://schemas.microsoft.com/office/powerpoint/2010/main" val="18062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4586" y="332656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/>
              <a:t>四、实验步骤</a:t>
            </a:r>
            <a:endParaRPr lang="zh-CN" altLang="en-US" sz="3600" b="1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659327"/>
              </p:ext>
            </p:extLst>
          </p:nvPr>
        </p:nvGraphicFramePr>
        <p:xfrm>
          <a:off x="539552" y="1196752"/>
          <a:ext cx="7776864" cy="5040559"/>
        </p:xfrm>
        <a:graphic>
          <a:graphicData uri="http://schemas.openxmlformats.org/drawingml/2006/table">
            <a:tbl>
              <a:tblPr firstRow="1" bandRow="1"/>
              <a:tblGrid>
                <a:gridCol w="913436"/>
                <a:gridCol w="3430909"/>
                <a:gridCol w="3432519"/>
              </a:tblGrid>
              <a:tr h="5599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步骤</a:t>
                      </a:r>
                    </a:p>
                  </a:txBody>
                  <a:tcPr marL="38574" marR="3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试剂与装备</a:t>
                      </a:r>
                    </a:p>
                  </a:txBody>
                  <a:tcPr marL="38574" marR="3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过程</a:t>
                      </a:r>
                    </a:p>
                  </a:txBody>
                  <a:tcPr marL="38574" marR="3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65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1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38574" marR="3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25wt%NaOH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溶液，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100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℃水浴锅，硅片架，温度计，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500ml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塑料烧杯一个，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100-250ml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量筒各一个。</a:t>
                      </a:r>
                    </a:p>
                  </a:txBody>
                  <a:tcPr marL="38574" marR="3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水浴锅升温至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80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℃，在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500ml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塑料烧杯中加入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300ml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碱溶液，放入水浴锅，待烧杯温度到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80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℃时，将硅片放置在耐碱架上，放入烧杯中，保温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6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分钟。</a:t>
                      </a:r>
                    </a:p>
                  </a:txBody>
                  <a:tcPr marL="38574" marR="3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68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2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38574" marR="3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去离子水洗瓶一个，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1:1HCl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溶液，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500ml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塑料烧杯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1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个，乙醇洗瓶一个，洗耳球一个。</a:t>
                      </a:r>
                    </a:p>
                  </a:txBody>
                  <a:tcPr marL="38574" marR="3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从碱液中取出硅片架，用去离子水冲洗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2-3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遍，然后放入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1:1HCl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溶液中保持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1-3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分钟，去除表面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Na</a:t>
                      </a:r>
                      <a:r>
                        <a:rPr lang="en-US" sz="1600" kern="100" baseline="-250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2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SiO</a:t>
                      </a:r>
                      <a:r>
                        <a:rPr lang="en-US" sz="1600" kern="100" baseline="-250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3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，取出，用去离子水反复冲洗，最后用无水乙醇冲洗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2-3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次，然后用洗耳球吹干。</a:t>
                      </a:r>
                    </a:p>
                  </a:txBody>
                  <a:tcPr marL="38574" marR="3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65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3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38574" marR="3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100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℃水浴锅，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1:1HNO</a:t>
                      </a:r>
                      <a:r>
                        <a:rPr lang="en-US" sz="1600" kern="100" baseline="-250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3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溶液，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 500ml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塑料烧杯，硅片架。</a:t>
                      </a:r>
                    </a:p>
                  </a:txBody>
                  <a:tcPr marL="38574" marR="3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水浴锅升温至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80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℃，在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500ml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烧杯加入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240ml1:1HNO</a:t>
                      </a:r>
                      <a:r>
                        <a:rPr lang="en-US" sz="1600" kern="100" baseline="-250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3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溶液，放入水浴中，待烧杯温度到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80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℃时，放入硅片架，保温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10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分钟。</a:t>
                      </a:r>
                    </a:p>
                  </a:txBody>
                  <a:tcPr marL="38574" marR="3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73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4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38574" marR="3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洗瓶，去离子水，红外烘箱</a:t>
                      </a:r>
                    </a:p>
                  </a:txBody>
                  <a:tcPr marL="38574" marR="3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取出硅片，用去离子水淋洗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3-4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次，在红外烘箱中干燥。</a:t>
                      </a:r>
                    </a:p>
                  </a:txBody>
                  <a:tcPr marL="38574" marR="38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472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994072"/>
              </p:ext>
            </p:extLst>
          </p:nvPr>
        </p:nvGraphicFramePr>
        <p:xfrm>
          <a:off x="899592" y="764704"/>
          <a:ext cx="6552728" cy="4774859"/>
        </p:xfrm>
        <a:graphic>
          <a:graphicData uri="http://schemas.openxmlformats.org/drawingml/2006/table">
            <a:tbl>
              <a:tblPr firstRow="1" bandRow="1"/>
              <a:tblGrid>
                <a:gridCol w="788027"/>
                <a:gridCol w="1631193"/>
                <a:gridCol w="2621340"/>
                <a:gridCol w="1512168"/>
              </a:tblGrid>
              <a:tr h="129614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5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磷源，旋涂仪</a:t>
                      </a: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把表面氧化硅片放置在旋涂仪上，滴</a:t>
                      </a:r>
                      <a:r>
                        <a:rPr lang="en-US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2-3</a:t>
                      </a:r>
                      <a:r>
                        <a:rPr lang="zh-CN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滴磷源溶液，</a:t>
                      </a:r>
                      <a:r>
                        <a:rPr lang="en-US" sz="1600" kern="100">
                          <a:effectLst/>
                          <a:latin typeface="宋体"/>
                          <a:ea typeface="宋体"/>
                          <a:cs typeface="Times New Roman"/>
                        </a:rPr>
                        <a:t>9s</a:t>
                      </a:r>
                      <a:r>
                        <a:rPr lang="zh-CN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内增大到最高转速</a:t>
                      </a:r>
                      <a:r>
                        <a:rPr lang="en-US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3000</a:t>
                      </a:r>
                      <a:r>
                        <a:rPr lang="zh-CN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转</a:t>
                      </a:r>
                      <a:r>
                        <a:rPr lang="en-US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/</a:t>
                      </a:r>
                      <a:r>
                        <a:rPr lang="zh-CN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分，在最高转速下运行</a:t>
                      </a:r>
                      <a:r>
                        <a:rPr lang="en-US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20s</a:t>
                      </a:r>
                      <a:r>
                        <a:rPr lang="zh-CN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。关闭旋涂仪，把硅片放在远红外快速干燥箱内烘干待用。</a:t>
                      </a: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15-20</a:t>
                      </a:r>
                      <a:r>
                        <a:rPr lang="zh-CN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分钟</a:t>
                      </a: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1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6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快速炉</a:t>
                      </a: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将扩散炉升温至</a:t>
                      </a:r>
                      <a:r>
                        <a:rPr lang="en-US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950</a:t>
                      </a:r>
                      <a:r>
                        <a:rPr lang="zh-CN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℃，把涂有磷源的硅片放置在硅片架上，放置在扩散内，</a:t>
                      </a:r>
                      <a:r>
                        <a:rPr lang="en-US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950</a:t>
                      </a:r>
                      <a:r>
                        <a:rPr lang="zh-CN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℃下保温</a:t>
                      </a:r>
                      <a:r>
                        <a:rPr lang="en-US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30</a:t>
                      </a:r>
                      <a:r>
                        <a:rPr lang="zh-CN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分钟。关闭炉子，取出硅片。</a:t>
                      </a: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50</a:t>
                      </a:r>
                      <a:r>
                        <a:rPr lang="zh-CN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分钟</a:t>
                      </a: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92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7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5%HF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，去离子水，红外烘箱</a:t>
                      </a: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将扩散好的硅片在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5%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的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HF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酸中浸渍</a:t>
                      </a: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3-5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分钟，取出用去离子水淋洗至中性，在红外烘箱中干燥。</a:t>
                      </a: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15-20</a:t>
                      </a:r>
                      <a:r>
                        <a:rPr lang="zh-CN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分钟</a:t>
                      </a: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95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8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四探针仪</a:t>
                      </a: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用四探针仪测定硅片表面角及中心位置方阻，然后取算术平均值</a:t>
                      </a: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30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分钟</a:t>
                      </a: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878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  <a:latin typeface="Calibri"/>
                          <a:ea typeface="宋体"/>
                          <a:cs typeface="Times New Roman"/>
                        </a:rPr>
                        <a:t>实验总时间</a:t>
                      </a: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220</a:t>
                      </a:r>
                      <a:r>
                        <a:rPr lang="zh-CN" sz="16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分钟</a:t>
                      </a:r>
                    </a:p>
                  </a:txBody>
                  <a:tcPr marL="58525" marR="58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60638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77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517101"/>
              </p:ext>
            </p:extLst>
          </p:nvPr>
        </p:nvGraphicFramePr>
        <p:xfrm>
          <a:off x="1259632" y="1628800"/>
          <a:ext cx="6192687" cy="709295"/>
        </p:xfrm>
        <a:graphic>
          <a:graphicData uri="http://schemas.openxmlformats.org/drawingml/2006/table">
            <a:tbl>
              <a:tblPr firstRow="1" firstCol="1" bandRow="1"/>
              <a:tblGrid>
                <a:gridCol w="991679"/>
                <a:gridCol w="864308"/>
                <a:gridCol w="804413"/>
                <a:gridCol w="882504"/>
                <a:gridCol w="883261"/>
                <a:gridCol w="883261"/>
                <a:gridCol w="883261"/>
              </a:tblGrid>
              <a:tr h="252095">
                <a:tc>
                  <a:txBody>
                    <a:bodyPr/>
                    <a:lstStyle/>
                    <a:p>
                      <a:pPr indent="26670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序号</a:t>
                      </a:r>
                      <a:endParaRPr lang="zh-CN" sz="105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宋体"/>
                          <a:ea typeface="宋体"/>
                          <a:cs typeface="Times New Roman"/>
                        </a:rPr>
                        <a:t>1</a:t>
                      </a:r>
                      <a:endParaRPr lang="zh-CN" sz="105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宋体"/>
                          <a:ea typeface="宋体"/>
                          <a:cs typeface="Times New Roman"/>
                        </a:rPr>
                        <a:t>2</a:t>
                      </a:r>
                      <a:endParaRPr lang="zh-CN" sz="105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宋体"/>
                          <a:ea typeface="宋体"/>
                          <a:cs typeface="Times New Roman"/>
                        </a:rPr>
                        <a:t>3</a:t>
                      </a:r>
                      <a:endParaRPr lang="zh-CN" sz="105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宋体"/>
                          <a:ea typeface="宋体"/>
                          <a:cs typeface="Times New Roman"/>
                        </a:rPr>
                        <a:t>4</a:t>
                      </a:r>
                      <a:endParaRPr lang="zh-CN" sz="105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宋体"/>
                          <a:ea typeface="宋体"/>
                          <a:cs typeface="Times New Roman"/>
                        </a:rPr>
                        <a:t>5</a:t>
                      </a:r>
                      <a:endParaRPr lang="zh-CN" sz="105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050" kern="100" dirty="0" smtClean="0">
                          <a:effectLst/>
                          <a:latin typeface="Calibri"/>
                          <a:ea typeface="宋体"/>
                          <a:cs typeface="Times New Roman"/>
                        </a:rPr>
                        <a:t>平均值</a:t>
                      </a:r>
                      <a:endParaRPr lang="zh-CN" sz="105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95">
                <a:tc>
                  <a:txBody>
                    <a:bodyPr/>
                    <a:lstStyle/>
                    <a:p>
                      <a:pPr indent="26670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方阻Ω</a:t>
                      </a:r>
                      <a:r>
                        <a:rPr lang="en-US" sz="12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/</a:t>
                      </a:r>
                      <a:r>
                        <a:rPr lang="zh-CN" sz="1200" kern="100" dirty="0">
                          <a:effectLst/>
                          <a:latin typeface="Calibri"/>
                          <a:ea typeface="宋体"/>
                          <a:cs typeface="Times New Roman"/>
                        </a:rPr>
                        <a:t>□</a:t>
                      </a:r>
                      <a:endParaRPr lang="zh-CN" sz="105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66700"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宋体"/>
                          <a:ea typeface="宋体"/>
                          <a:cs typeface="Times New Roman"/>
                        </a:rPr>
                        <a:t> </a:t>
                      </a:r>
                      <a:endParaRPr lang="zh-CN" sz="105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sz="1050" kern="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sz="1050" kern="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sz="1050" kern="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sz="1050" kern="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sz="1050" kern="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81894" y="2852936"/>
            <a:ext cx="5865708" cy="2720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746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六、讨论</a:t>
            </a:r>
            <a:endParaRPr kumimoji="0" lang="zh-CN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746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 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 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1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） 表面掺杂浓度与方阻之间的关系？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746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  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2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） 在涂覆磷源之前为什么要进行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HNO</a:t>
            </a:r>
            <a:r>
              <a:rPr kumimoji="0" lang="en-US" altLang="zh-CN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3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处理？ 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746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  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3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） 高温扩散反应以后为什么要用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HF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处理？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3746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  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09738" y="573285"/>
            <a:ext cx="3418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778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 b="1" dirty="0">
                <a:solidFill>
                  <a:prstClr val="black"/>
                </a:solidFill>
                <a:latin typeface="Calibri" pitchFamily="34" charset="0"/>
                <a:ea typeface="宋体" pitchFamily="2" charset="-122"/>
                <a:cs typeface="宋体" pitchFamily="2" charset="-122"/>
              </a:rPr>
              <a:t>五、实验报告</a:t>
            </a:r>
            <a:endParaRPr lang="zh-CN" altLang="en-US" sz="3600" dirty="0">
              <a:solidFill>
                <a:prstClr val="black"/>
              </a:solidFill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181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689</Words>
  <Application>Microsoft Office PowerPoint</Application>
  <PresentationFormat>全屏显示(4:3)</PresentationFormat>
  <Paragraphs>68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主题​​</vt:lpstr>
      <vt:lpstr>磷扩散制备p-n结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磷扩散制备p-n结</dc:title>
  <dc:creator>yyx</dc:creator>
  <cp:lastModifiedBy>yyx</cp:lastModifiedBy>
  <cp:revision>3</cp:revision>
  <dcterms:created xsi:type="dcterms:W3CDTF">2014-09-02T06:49:25Z</dcterms:created>
  <dcterms:modified xsi:type="dcterms:W3CDTF">2014-09-02T09:05:55Z</dcterms:modified>
</cp:coreProperties>
</file>