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55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4CE3DA72-33F1-4E22-8310-597543E8794C}" type="datetimeFigureOut">
              <a:rPr lang="zh-CN" altLang="en-US" smtClean="0"/>
              <a:t>2013/5/23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FEFAF54-6841-44AE-A508-97D27C92434F}" type="slidenum">
              <a:rPr lang="zh-CN" altLang="en-US" smtClean="0"/>
              <a:t>‹#›</a:t>
            </a:fld>
            <a:endParaRPr lang="zh-CN" altLang="en-US"/>
          </a:p>
        </p:txBody>
      </p:sp>
    </p:spTree>
    <p:extLst>
      <p:ext uri="{BB962C8B-B14F-4D97-AF65-F5344CB8AC3E}">
        <p14:creationId xmlns:p14="http://schemas.microsoft.com/office/powerpoint/2010/main" val="20507308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4CE3DA72-33F1-4E22-8310-597543E8794C}" type="datetimeFigureOut">
              <a:rPr lang="zh-CN" altLang="en-US" smtClean="0"/>
              <a:t>2013/5/23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FEFAF54-6841-44AE-A508-97D27C92434F}" type="slidenum">
              <a:rPr lang="zh-CN" altLang="en-US" smtClean="0"/>
              <a:t>‹#›</a:t>
            </a:fld>
            <a:endParaRPr lang="zh-CN" altLang="en-US"/>
          </a:p>
        </p:txBody>
      </p:sp>
    </p:spTree>
    <p:extLst>
      <p:ext uri="{BB962C8B-B14F-4D97-AF65-F5344CB8AC3E}">
        <p14:creationId xmlns:p14="http://schemas.microsoft.com/office/powerpoint/2010/main" val="10808738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4CE3DA72-33F1-4E22-8310-597543E8794C}" type="datetimeFigureOut">
              <a:rPr lang="zh-CN" altLang="en-US" smtClean="0"/>
              <a:t>2013/5/23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FEFAF54-6841-44AE-A508-97D27C92434F}" type="slidenum">
              <a:rPr lang="zh-CN" altLang="en-US" smtClean="0"/>
              <a:t>‹#›</a:t>
            </a:fld>
            <a:endParaRPr lang="zh-CN" altLang="en-US"/>
          </a:p>
        </p:txBody>
      </p:sp>
    </p:spTree>
    <p:extLst>
      <p:ext uri="{BB962C8B-B14F-4D97-AF65-F5344CB8AC3E}">
        <p14:creationId xmlns:p14="http://schemas.microsoft.com/office/powerpoint/2010/main" val="3949290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4CE3DA72-33F1-4E22-8310-597543E8794C}" type="datetimeFigureOut">
              <a:rPr lang="zh-CN" altLang="en-US" smtClean="0"/>
              <a:t>2013/5/23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FEFAF54-6841-44AE-A508-97D27C92434F}" type="slidenum">
              <a:rPr lang="zh-CN" altLang="en-US" smtClean="0"/>
              <a:t>‹#›</a:t>
            </a:fld>
            <a:endParaRPr lang="zh-CN" altLang="en-US"/>
          </a:p>
        </p:txBody>
      </p:sp>
    </p:spTree>
    <p:extLst>
      <p:ext uri="{BB962C8B-B14F-4D97-AF65-F5344CB8AC3E}">
        <p14:creationId xmlns:p14="http://schemas.microsoft.com/office/powerpoint/2010/main" val="3759484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4CE3DA72-33F1-4E22-8310-597543E8794C}" type="datetimeFigureOut">
              <a:rPr lang="zh-CN" altLang="en-US" smtClean="0"/>
              <a:t>2013/5/23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FEFAF54-6841-44AE-A508-97D27C92434F}" type="slidenum">
              <a:rPr lang="zh-CN" altLang="en-US" smtClean="0"/>
              <a:t>‹#›</a:t>
            </a:fld>
            <a:endParaRPr lang="zh-CN" altLang="en-US"/>
          </a:p>
        </p:txBody>
      </p:sp>
    </p:spTree>
    <p:extLst>
      <p:ext uri="{BB962C8B-B14F-4D97-AF65-F5344CB8AC3E}">
        <p14:creationId xmlns:p14="http://schemas.microsoft.com/office/powerpoint/2010/main" val="7641094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4CE3DA72-33F1-4E22-8310-597543E8794C}" type="datetimeFigureOut">
              <a:rPr lang="zh-CN" altLang="en-US" smtClean="0"/>
              <a:t>2013/5/23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FEFAF54-6841-44AE-A508-97D27C92434F}" type="slidenum">
              <a:rPr lang="zh-CN" altLang="en-US" smtClean="0"/>
              <a:t>‹#›</a:t>
            </a:fld>
            <a:endParaRPr lang="zh-CN" altLang="en-US"/>
          </a:p>
        </p:txBody>
      </p:sp>
    </p:spTree>
    <p:extLst>
      <p:ext uri="{BB962C8B-B14F-4D97-AF65-F5344CB8AC3E}">
        <p14:creationId xmlns:p14="http://schemas.microsoft.com/office/powerpoint/2010/main" val="25150127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4CE3DA72-33F1-4E22-8310-597543E8794C}" type="datetimeFigureOut">
              <a:rPr lang="zh-CN" altLang="en-US" smtClean="0"/>
              <a:t>2013/5/23</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EFEFAF54-6841-44AE-A508-97D27C92434F}" type="slidenum">
              <a:rPr lang="zh-CN" altLang="en-US" smtClean="0"/>
              <a:t>‹#›</a:t>
            </a:fld>
            <a:endParaRPr lang="zh-CN" altLang="en-US"/>
          </a:p>
        </p:txBody>
      </p:sp>
    </p:spTree>
    <p:extLst>
      <p:ext uri="{BB962C8B-B14F-4D97-AF65-F5344CB8AC3E}">
        <p14:creationId xmlns:p14="http://schemas.microsoft.com/office/powerpoint/2010/main" val="14563055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4CE3DA72-33F1-4E22-8310-597543E8794C}" type="datetimeFigureOut">
              <a:rPr lang="zh-CN" altLang="en-US" smtClean="0"/>
              <a:t>2013/5/23</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EFEFAF54-6841-44AE-A508-97D27C92434F}" type="slidenum">
              <a:rPr lang="zh-CN" altLang="en-US" smtClean="0"/>
              <a:t>‹#›</a:t>
            </a:fld>
            <a:endParaRPr lang="zh-CN" altLang="en-US"/>
          </a:p>
        </p:txBody>
      </p:sp>
    </p:spTree>
    <p:extLst>
      <p:ext uri="{BB962C8B-B14F-4D97-AF65-F5344CB8AC3E}">
        <p14:creationId xmlns:p14="http://schemas.microsoft.com/office/powerpoint/2010/main" val="30074237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4CE3DA72-33F1-4E22-8310-597543E8794C}" type="datetimeFigureOut">
              <a:rPr lang="zh-CN" altLang="en-US" smtClean="0"/>
              <a:t>2013/5/23</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EFEFAF54-6841-44AE-A508-97D27C92434F}" type="slidenum">
              <a:rPr lang="zh-CN" altLang="en-US" smtClean="0"/>
              <a:t>‹#›</a:t>
            </a:fld>
            <a:endParaRPr lang="zh-CN" altLang="en-US"/>
          </a:p>
        </p:txBody>
      </p:sp>
    </p:spTree>
    <p:extLst>
      <p:ext uri="{BB962C8B-B14F-4D97-AF65-F5344CB8AC3E}">
        <p14:creationId xmlns:p14="http://schemas.microsoft.com/office/powerpoint/2010/main" val="20620863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4CE3DA72-33F1-4E22-8310-597543E8794C}" type="datetimeFigureOut">
              <a:rPr lang="zh-CN" altLang="en-US" smtClean="0"/>
              <a:t>2013/5/23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FEFAF54-6841-44AE-A508-97D27C92434F}" type="slidenum">
              <a:rPr lang="zh-CN" altLang="en-US" smtClean="0"/>
              <a:t>‹#›</a:t>
            </a:fld>
            <a:endParaRPr lang="zh-CN" altLang="en-US"/>
          </a:p>
        </p:txBody>
      </p:sp>
    </p:spTree>
    <p:extLst>
      <p:ext uri="{BB962C8B-B14F-4D97-AF65-F5344CB8AC3E}">
        <p14:creationId xmlns:p14="http://schemas.microsoft.com/office/powerpoint/2010/main" val="5771918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4CE3DA72-33F1-4E22-8310-597543E8794C}" type="datetimeFigureOut">
              <a:rPr lang="zh-CN" altLang="en-US" smtClean="0"/>
              <a:t>2013/5/23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FEFAF54-6841-44AE-A508-97D27C92434F}" type="slidenum">
              <a:rPr lang="zh-CN" altLang="en-US" smtClean="0"/>
              <a:t>‹#›</a:t>
            </a:fld>
            <a:endParaRPr lang="zh-CN" altLang="en-US"/>
          </a:p>
        </p:txBody>
      </p:sp>
    </p:spTree>
    <p:extLst>
      <p:ext uri="{BB962C8B-B14F-4D97-AF65-F5344CB8AC3E}">
        <p14:creationId xmlns:p14="http://schemas.microsoft.com/office/powerpoint/2010/main" val="9430972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E3DA72-33F1-4E22-8310-597543E8794C}" type="datetimeFigureOut">
              <a:rPr lang="zh-CN" altLang="en-US" smtClean="0"/>
              <a:t>2013/5/23</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EFAF54-6841-44AE-A508-97D27C92434F}" type="slidenum">
              <a:rPr lang="zh-CN" altLang="en-US" smtClean="0"/>
              <a:t>‹#›</a:t>
            </a:fld>
            <a:endParaRPr lang="zh-CN" altLang="en-US"/>
          </a:p>
        </p:txBody>
      </p:sp>
    </p:spTree>
    <p:extLst>
      <p:ext uri="{BB962C8B-B14F-4D97-AF65-F5344CB8AC3E}">
        <p14:creationId xmlns:p14="http://schemas.microsoft.com/office/powerpoint/2010/main" val="20183993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3.emf"/><Relationship Id="rId4" Type="http://schemas.openxmlformats.org/officeDocument/2006/relationships/oleObject" Target="../embeddings/oleObject1.bin"/></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zh-CN" b="1" dirty="0"/>
              <a:t>单晶硅制绒实验</a:t>
            </a:r>
            <a:r>
              <a:rPr lang="zh-CN" altLang="zh-CN" dirty="0"/>
              <a:t/>
            </a:r>
            <a:br>
              <a:rPr lang="zh-CN" altLang="zh-CN" dirty="0"/>
            </a:br>
            <a:endParaRPr lang="zh-CN" altLang="en-US" dirty="0"/>
          </a:p>
        </p:txBody>
      </p:sp>
      <p:sp>
        <p:nvSpPr>
          <p:cNvPr id="3" name="副标题 2"/>
          <p:cNvSpPr>
            <a:spLocks noGrp="1"/>
          </p:cNvSpPr>
          <p:nvPr>
            <p:ph type="subTitle" idx="1"/>
          </p:nvPr>
        </p:nvSpPr>
        <p:spPr/>
        <p:txBody>
          <a:bodyPr/>
          <a:lstStyle/>
          <a:p>
            <a:endParaRPr lang="zh-CN" altLang="en-US"/>
          </a:p>
        </p:txBody>
      </p:sp>
    </p:spTree>
    <p:extLst>
      <p:ext uri="{BB962C8B-B14F-4D97-AF65-F5344CB8AC3E}">
        <p14:creationId xmlns:p14="http://schemas.microsoft.com/office/powerpoint/2010/main" val="32014699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476672"/>
            <a:ext cx="8229600" cy="5649491"/>
          </a:xfrm>
        </p:spPr>
        <p:txBody>
          <a:bodyPr/>
          <a:lstStyle/>
          <a:p>
            <a:pPr marL="0" lvl="0" indent="0">
              <a:buNone/>
            </a:pPr>
            <a:r>
              <a:rPr lang="zh-CN" altLang="en-US" dirty="0" smtClean="0"/>
              <a:t>一、</a:t>
            </a:r>
            <a:r>
              <a:rPr lang="zh-CN" altLang="zh-CN" dirty="0"/>
              <a:t>实验目的</a:t>
            </a:r>
          </a:p>
          <a:p>
            <a:pPr lvl="0">
              <a:lnSpc>
                <a:spcPct val="150000"/>
              </a:lnSpc>
            </a:pPr>
            <a:r>
              <a:rPr lang="zh-CN" altLang="zh-CN" dirty="0"/>
              <a:t> </a:t>
            </a:r>
            <a:r>
              <a:rPr lang="zh-CN" altLang="zh-CN" sz="2800" dirty="0"/>
              <a:t>了解单晶硅表面反射率；</a:t>
            </a:r>
          </a:p>
          <a:p>
            <a:pPr lvl="0">
              <a:lnSpc>
                <a:spcPct val="150000"/>
              </a:lnSpc>
            </a:pPr>
            <a:r>
              <a:rPr lang="zh-CN" altLang="zh-CN" sz="2800" dirty="0"/>
              <a:t>掌握降低硅</a:t>
            </a:r>
            <a:r>
              <a:rPr lang="zh-CN" altLang="zh-CN" sz="2800" dirty="0" smtClean="0"/>
              <a:t>表面</a:t>
            </a:r>
            <a:r>
              <a:rPr lang="zh-CN" altLang="en-US" sz="2800" dirty="0" smtClean="0"/>
              <a:t>反</a:t>
            </a:r>
            <a:r>
              <a:rPr lang="zh-CN" altLang="zh-CN" sz="2800" dirty="0" smtClean="0"/>
              <a:t>射率</a:t>
            </a:r>
            <a:r>
              <a:rPr lang="zh-CN" altLang="zh-CN" sz="2800" dirty="0"/>
              <a:t>的方法；</a:t>
            </a:r>
          </a:p>
          <a:p>
            <a:pPr lvl="0">
              <a:lnSpc>
                <a:spcPct val="150000"/>
              </a:lnSpc>
            </a:pPr>
            <a:r>
              <a:rPr lang="zh-CN" altLang="zh-CN" sz="2800" dirty="0"/>
              <a:t>掌握化学制绒的工艺过程；</a:t>
            </a:r>
          </a:p>
          <a:p>
            <a:pPr lvl="0">
              <a:lnSpc>
                <a:spcPct val="150000"/>
              </a:lnSpc>
            </a:pPr>
            <a:r>
              <a:rPr lang="zh-CN" altLang="zh-CN" sz="2800" dirty="0"/>
              <a:t>了解影响化学制绒的</a:t>
            </a:r>
            <a:r>
              <a:rPr lang="zh-CN" altLang="zh-CN" sz="2800" dirty="0" smtClean="0"/>
              <a:t>因素</a:t>
            </a:r>
            <a:r>
              <a:rPr lang="zh-CN" altLang="en-US" sz="2800" dirty="0" smtClean="0"/>
              <a:t>；</a:t>
            </a:r>
            <a:endParaRPr lang="en-US" altLang="zh-CN" sz="2800" dirty="0" smtClean="0"/>
          </a:p>
          <a:p>
            <a:pPr lvl="0">
              <a:lnSpc>
                <a:spcPct val="150000"/>
              </a:lnSpc>
            </a:pPr>
            <a:r>
              <a:rPr lang="zh-CN" altLang="en-US" sz="2800" dirty="0"/>
              <a:t>掌握反射率测试方法。</a:t>
            </a:r>
          </a:p>
        </p:txBody>
      </p:sp>
    </p:spTree>
    <p:extLst>
      <p:ext uri="{BB962C8B-B14F-4D97-AF65-F5344CB8AC3E}">
        <p14:creationId xmlns:p14="http://schemas.microsoft.com/office/powerpoint/2010/main" val="22387530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476672"/>
            <a:ext cx="8229600" cy="5649491"/>
          </a:xfrm>
        </p:spPr>
        <p:txBody>
          <a:bodyPr>
            <a:normAutofit fontScale="92500" lnSpcReduction="20000"/>
          </a:bodyPr>
          <a:lstStyle/>
          <a:p>
            <a:pPr marL="0" indent="0">
              <a:buNone/>
            </a:pPr>
            <a:r>
              <a:rPr lang="zh-CN" altLang="en-US" dirty="0" smtClean="0"/>
              <a:t>二、实验原理</a:t>
            </a:r>
            <a:endParaRPr lang="en-US" altLang="zh-CN" dirty="0" smtClean="0"/>
          </a:p>
          <a:p>
            <a:pPr marL="0" indent="0">
              <a:lnSpc>
                <a:spcPct val="150000"/>
              </a:lnSpc>
              <a:buNone/>
            </a:pPr>
            <a:r>
              <a:rPr lang="zh-CN" altLang="en-US" dirty="0" smtClean="0"/>
              <a:t>     </a:t>
            </a:r>
            <a:r>
              <a:rPr lang="zh-CN" altLang="zh-CN" sz="2000" dirty="0" smtClean="0"/>
              <a:t>在</a:t>
            </a:r>
            <a:r>
              <a:rPr lang="zh-CN" altLang="zh-CN" sz="2000" dirty="0"/>
              <a:t>太阳电池工作中，光学损失是阻碍太阳电池光电转换效率提高的一个最重要的因素降低太阳电池表面的光反射，使更多的光被电池基体吸收，才能进一步提高太阳电池的转换效率；制备减反射结构是指在硅片表面制备一些能够陷光的结构，如倒金字塔、正向随机分布的金字塔、</a:t>
            </a:r>
            <a:r>
              <a:rPr lang="en-US" altLang="zh-CN" sz="2000" dirty="0"/>
              <a:t>V </a:t>
            </a:r>
            <a:r>
              <a:rPr lang="zh-CN" altLang="zh-CN" sz="2000" dirty="0"/>
              <a:t>型沟槽和多孔硅等，这些微结构可以增加光线与硅片的接触机会，使更多的光线被基体吸收；当一束</a:t>
            </a:r>
            <a:r>
              <a:rPr lang="zh-CN" altLang="zh-CN" sz="2000" dirty="0" smtClean="0"/>
              <a:t>太阳光</a:t>
            </a:r>
            <a:r>
              <a:rPr lang="zh-CN" altLang="zh-CN" sz="2000" dirty="0"/>
              <a:t>照射在平整的抛光硅片表面时，约有</a:t>
            </a:r>
            <a:r>
              <a:rPr lang="en-US" altLang="zh-CN" sz="2000" dirty="0"/>
              <a:t>30%</a:t>
            </a:r>
            <a:r>
              <a:rPr lang="zh-CN" altLang="zh-CN" sz="2000" dirty="0"/>
              <a:t>的光被反射掉；如下图所示，如果太阳光入射到金字塔绒面上，那么被反射的太阳光线会进一步照射在相邻的金字塔结构上，进行二次入射和反射，这样就减少太阳光的反射，同时太阳光线斜射入晶体硅中，太阳光在硅片内部运动的有效长度就会增加光线被吸收的机会也就增加了，经过两次的入射光吸收，单晶硅表面反射率可以降至约</a:t>
            </a:r>
            <a:r>
              <a:rPr lang="en-US" altLang="zh-CN" sz="2000" dirty="0"/>
              <a:t>11%</a:t>
            </a:r>
            <a:r>
              <a:rPr lang="zh-CN" altLang="zh-CN" sz="2000" dirty="0"/>
              <a:t>，因而金字塔绒面微结构对于提高光线的收集效率是一种非常有效的方法。</a:t>
            </a:r>
          </a:p>
          <a:p>
            <a:pPr marL="0" indent="0">
              <a:buNone/>
            </a:pPr>
            <a:endParaRPr lang="zh-CN" altLang="en-US" dirty="0"/>
          </a:p>
        </p:txBody>
      </p:sp>
      <p:pic>
        <p:nvPicPr>
          <p:cNvPr id="4" name="图片 3"/>
          <p:cNvPicPr/>
          <p:nvPr/>
        </p:nvPicPr>
        <p:blipFill>
          <a:blip r:embed="rId2">
            <a:extLst>
              <a:ext uri="{28A0092B-C50C-407E-A947-70E740481C1C}">
                <a14:useLocalDpi xmlns:a14="http://schemas.microsoft.com/office/drawing/2010/main" val="0"/>
              </a:ext>
            </a:extLst>
          </a:blip>
          <a:srcRect/>
          <a:stretch>
            <a:fillRect/>
          </a:stretch>
        </p:blipFill>
        <p:spPr bwMode="auto">
          <a:xfrm>
            <a:off x="4571999" y="5301208"/>
            <a:ext cx="3681095" cy="1449070"/>
          </a:xfrm>
          <a:prstGeom prst="rect">
            <a:avLst/>
          </a:prstGeom>
          <a:noFill/>
          <a:ln>
            <a:noFill/>
          </a:ln>
        </p:spPr>
      </p:pic>
    </p:spTree>
    <p:extLst>
      <p:ext uri="{BB962C8B-B14F-4D97-AF65-F5344CB8AC3E}">
        <p14:creationId xmlns:p14="http://schemas.microsoft.com/office/powerpoint/2010/main" val="33725894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404664"/>
            <a:ext cx="8229600" cy="5721499"/>
          </a:xfrm>
        </p:spPr>
        <p:txBody>
          <a:bodyPr>
            <a:normAutofit/>
          </a:bodyPr>
          <a:lstStyle/>
          <a:p>
            <a:pPr marL="0" indent="0">
              <a:lnSpc>
                <a:spcPct val="150000"/>
              </a:lnSpc>
              <a:buNone/>
            </a:pPr>
            <a:r>
              <a:rPr lang="zh-CN" altLang="en-US" sz="2400" dirty="0" smtClean="0"/>
              <a:t>         </a:t>
            </a:r>
            <a:r>
              <a:rPr lang="zh-CN" altLang="zh-CN" sz="2400" dirty="0" smtClean="0"/>
              <a:t>金字</a:t>
            </a:r>
            <a:r>
              <a:rPr lang="zh-CN" altLang="zh-CN" sz="2400" dirty="0"/>
              <a:t>塔形成的主要原因是，在一定浓度的强碱性溶液中，硅片各面的腐蚀速率不同，因为在较低浓度的强碱性溶液中，单晶硅片</a:t>
            </a:r>
            <a:r>
              <a:rPr lang="en-US" altLang="zh-CN" sz="2400" dirty="0"/>
              <a:t>(111)</a:t>
            </a:r>
            <a:r>
              <a:rPr lang="zh-CN" altLang="zh-CN" sz="2400" dirty="0"/>
              <a:t>面的腐蚀速率比</a:t>
            </a:r>
            <a:r>
              <a:rPr lang="en-US" altLang="zh-CN" sz="2400" dirty="0"/>
              <a:t>(100)</a:t>
            </a:r>
            <a:r>
              <a:rPr lang="zh-CN" altLang="zh-CN" sz="2400" dirty="0"/>
              <a:t>面的腐蚀速率低的多。反应如下</a:t>
            </a:r>
            <a:r>
              <a:rPr lang="zh-CN" altLang="zh-CN" sz="2400" dirty="0" smtClean="0"/>
              <a:t>：</a:t>
            </a:r>
            <a:endParaRPr lang="en-US" altLang="zh-CN" sz="2400" dirty="0" smtClean="0"/>
          </a:p>
          <a:p>
            <a:pPr marL="0" indent="0">
              <a:buNone/>
            </a:pPr>
            <a:endParaRPr lang="en-US" altLang="zh-CN" dirty="0"/>
          </a:p>
          <a:p>
            <a:pPr marL="0" indent="0">
              <a:buNone/>
            </a:pPr>
            <a:endParaRPr lang="en-US" altLang="zh-CN" dirty="0" smtClean="0"/>
          </a:p>
          <a:p>
            <a:pPr marL="0" indent="0">
              <a:buNone/>
            </a:pPr>
            <a:endParaRPr lang="en-US" altLang="zh-CN" dirty="0"/>
          </a:p>
          <a:p>
            <a:pPr marL="0" indent="0">
              <a:lnSpc>
                <a:spcPct val="150000"/>
              </a:lnSpc>
              <a:buNone/>
            </a:pPr>
            <a:r>
              <a:rPr lang="zh-CN" altLang="zh-CN" dirty="0"/>
              <a:t> </a:t>
            </a:r>
            <a:r>
              <a:rPr lang="zh-CN" altLang="en-US" dirty="0" smtClean="0"/>
              <a:t>      </a:t>
            </a:r>
            <a:r>
              <a:rPr lang="zh-CN" altLang="zh-CN" sz="2400" dirty="0" smtClean="0"/>
              <a:t>为了</a:t>
            </a:r>
            <a:r>
              <a:rPr lang="zh-CN" altLang="zh-CN" sz="2400" dirty="0"/>
              <a:t>获得均匀的绒面，一般在溶液中酌量添加醇类（最常用的是异丙醇</a:t>
            </a:r>
            <a:r>
              <a:rPr lang="en-US" altLang="zh-CN" sz="2400" dirty="0"/>
              <a:t>)</a:t>
            </a:r>
            <a:r>
              <a:rPr lang="zh-CN" altLang="zh-CN" sz="2400" dirty="0"/>
              <a:t>作为络合剂，加快硅的腐蚀。</a:t>
            </a:r>
          </a:p>
          <a:p>
            <a:pPr marL="0" indent="0">
              <a:buNone/>
            </a:pPr>
            <a:endParaRPr lang="zh-CN" altLang="en-US" dirty="0"/>
          </a:p>
        </p:txBody>
      </p:sp>
      <p:pic>
        <p:nvPicPr>
          <p:cNvPr id="4" name="图片 3"/>
          <p:cNvPicPr/>
          <p:nvPr/>
        </p:nvPicPr>
        <p:blipFill>
          <a:blip r:embed="rId2">
            <a:extLst>
              <a:ext uri="{28A0092B-C50C-407E-A947-70E740481C1C}">
                <a14:useLocalDpi xmlns:a14="http://schemas.microsoft.com/office/drawing/2010/main" val="0"/>
              </a:ext>
            </a:extLst>
          </a:blip>
          <a:srcRect/>
          <a:stretch>
            <a:fillRect/>
          </a:stretch>
        </p:blipFill>
        <p:spPr bwMode="auto">
          <a:xfrm>
            <a:off x="1763688" y="2924944"/>
            <a:ext cx="4752528" cy="1008112"/>
          </a:xfrm>
          <a:prstGeom prst="rect">
            <a:avLst/>
          </a:prstGeom>
          <a:noFill/>
          <a:ln>
            <a:noFill/>
          </a:ln>
        </p:spPr>
      </p:pic>
    </p:spTree>
    <p:extLst>
      <p:ext uri="{BB962C8B-B14F-4D97-AF65-F5344CB8AC3E}">
        <p14:creationId xmlns:p14="http://schemas.microsoft.com/office/powerpoint/2010/main" val="11938070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755576" y="404664"/>
            <a:ext cx="8229600" cy="5721499"/>
          </a:xfrm>
        </p:spPr>
        <p:txBody>
          <a:bodyPr/>
          <a:lstStyle/>
          <a:p>
            <a:pPr marL="0" indent="0">
              <a:buNone/>
            </a:pPr>
            <a:r>
              <a:rPr lang="zh-CN" altLang="en-US" dirty="0" smtClean="0"/>
              <a:t>   </a:t>
            </a:r>
            <a:endParaRPr lang="zh-CN" altLang="en-US" dirty="0"/>
          </a:p>
        </p:txBody>
      </p:sp>
      <p:graphicFrame>
        <p:nvGraphicFramePr>
          <p:cNvPr id="5" name="表格 4"/>
          <p:cNvGraphicFramePr>
            <a:graphicFrameLocks noGrp="1"/>
          </p:cNvGraphicFramePr>
          <p:nvPr>
            <p:extLst>
              <p:ext uri="{D42A27DB-BD31-4B8C-83A1-F6EECF244321}">
                <p14:modId xmlns:p14="http://schemas.microsoft.com/office/powerpoint/2010/main" val="4204295951"/>
              </p:ext>
            </p:extLst>
          </p:nvPr>
        </p:nvGraphicFramePr>
        <p:xfrm>
          <a:off x="827584" y="332656"/>
          <a:ext cx="7560840" cy="6310547"/>
        </p:xfrm>
        <a:graphic>
          <a:graphicData uri="http://schemas.openxmlformats.org/drawingml/2006/table">
            <a:tbl>
              <a:tblPr firstRow="1" bandRow="1">
                <a:tableStyleId>{5C22544A-7EE6-4342-B048-85BDC9FD1C3A}</a:tableStyleId>
              </a:tblPr>
              <a:tblGrid>
                <a:gridCol w="576064"/>
                <a:gridCol w="1998173"/>
                <a:gridCol w="4050499"/>
                <a:gridCol w="936104"/>
              </a:tblGrid>
              <a:tr h="464036">
                <a:tc>
                  <a:txBody>
                    <a:bodyPr/>
                    <a:lstStyle/>
                    <a:p>
                      <a:pPr algn="l">
                        <a:spcAft>
                          <a:spcPts val="0"/>
                        </a:spcAft>
                      </a:pPr>
                      <a:r>
                        <a:rPr lang="zh-CN" sz="1400" b="1" kern="100" dirty="0">
                          <a:solidFill>
                            <a:schemeClr val="bg1"/>
                          </a:solidFill>
                          <a:effectLst/>
                          <a:latin typeface="+mn-lt"/>
                          <a:ea typeface="+mn-ea"/>
                          <a:cs typeface="+mn-cs"/>
                        </a:rPr>
                        <a:t>步骤</a:t>
                      </a:r>
                    </a:p>
                  </a:txBody>
                  <a:tcPr marL="42431" marR="42431" marT="0" marB="0"/>
                </a:tc>
                <a:tc>
                  <a:txBody>
                    <a:bodyPr/>
                    <a:lstStyle/>
                    <a:p>
                      <a:pPr algn="l">
                        <a:spcAft>
                          <a:spcPts val="0"/>
                        </a:spcAft>
                      </a:pPr>
                      <a:r>
                        <a:rPr lang="zh-CN" sz="1400" b="1" kern="100" dirty="0">
                          <a:solidFill>
                            <a:schemeClr val="bg1"/>
                          </a:solidFill>
                          <a:effectLst/>
                          <a:latin typeface="+mn-lt"/>
                          <a:ea typeface="+mn-ea"/>
                          <a:cs typeface="+mn-cs"/>
                        </a:rPr>
                        <a:t>试剂与</a:t>
                      </a:r>
                      <a:r>
                        <a:rPr lang="zh-CN" sz="1400" kern="100" dirty="0">
                          <a:solidFill>
                            <a:schemeClr val="bg1"/>
                          </a:solidFill>
                          <a:effectLst/>
                          <a:latin typeface="+mn-lt"/>
                          <a:ea typeface="+mn-ea"/>
                          <a:cs typeface="+mn-cs"/>
                        </a:rPr>
                        <a:t>装备</a:t>
                      </a:r>
                    </a:p>
                  </a:txBody>
                  <a:tcPr marL="42431" marR="42431" marT="0" marB="0"/>
                </a:tc>
                <a:tc>
                  <a:txBody>
                    <a:bodyPr/>
                    <a:lstStyle/>
                    <a:p>
                      <a:pPr algn="l">
                        <a:spcAft>
                          <a:spcPts val="0"/>
                        </a:spcAft>
                      </a:pPr>
                      <a:r>
                        <a:rPr lang="zh-CN" sz="1400" kern="100" dirty="0">
                          <a:effectLst/>
                        </a:rPr>
                        <a:t>过程</a:t>
                      </a:r>
                      <a:endParaRPr lang="zh-CN" sz="1400" kern="100" dirty="0">
                        <a:effectLst/>
                        <a:latin typeface="Calibri"/>
                        <a:ea typeface="宋体"/>
                        <a:cs typeface="Times New Roman"/>
                      </a:endParaRPr>
                    </a:p>
                  </a:txBody>
                  <a:tcPr marL="42431" marR="42431" marT="0" marB="0"/>
                </a:tc>
                <a:tc>
                  <a:txBody>
                    <a:bodyPr/>
                    <a:lstStyle/>
                    <a:p>
                      <a:pPr marL="0" algn="l" defTabSz="914400" rtl="0" eaLnBrk="1" latinLnBrk="0" hangingPunct="1">
                        <a:spcAft>
                          <a:spcPts val="0"/>
                        </a:spcAft>
                      </a:pPr>
                      <a:r>
                        <a:rPr lang="zh-CN" sz="1400" b="1" kern="100" dirty="0">
                          <a:solidFill>
                            <a:schemeClr val="lt1"/>
                          </a:solidFill>
                          <a:effectLst/>
                          <a:latin typeface="+mn-lt"/>
                          <a:ea typeface="+mn-ea"/>
                          <a:cs typeface="+mn-cs"/>
                        </a:rPr>
                        <a:t>时间</a:t>
                      </a:r>
                    </a:p>
                  </a:txBody>
                  <a:tcPr marL="42431" marR="42431" marT="0" marB="0"/>
                </a:tc>
              </a:tr>
              <a:tr h="648072">
                <a:tc>
                  <a:txBody>
                    <a:bodyPr/>
                    <a:lstStyle/>
                    <a:p>
                      <a:pPr algn="l">
                        <a:spcAft>
                          <a:spcPts val="0"/>
                        </a:spcAft>
                      </a:pPr>
                      <a:r>
                        <a:rPr lang="en-US" sz="1600" kern="100" dirty="0">
                          <a:solidFill>
                            <a:schemeClr val="dk1"/>
                          </a:solidFill>
                          <a:effectLst/>
                          <a:latin typeface="+mn-lt"/>
                          <a:ea typeface="+mn-ea"/>
                          <a:cs typeface="+mn-cs"/>
                        </a:rPr>
                        <a:t>1</a:t>
                      </a:r>
                      <a:endParaRPr lang="zh-CN" sz="1600" kern="100" dirty="0">
                        <a:solidFill>
                          <a:schemeClr val="dk1"/>
                        </a:solidFill>
                        <a:effectLst/>
                        <a:latin typeface="+mn-lt"/>
                        <a:ea typeface="+mn-ea"/>
                        <a:cs typeface="+mn-cs"/>
                      </a:endParaRPr>
                    </a:p>
                  </a:txBody>
                  <a:tcPr marL="42431" marR="42431" marT="0" marB="0"/>
                </a:tc>
                <a:tc>
                  <a:txBody>
                    <a:bodyPr/>
                    <a:lstStyle/>
                    <a:p>
                      <a:pPr algn="l">
                        <a:spcAft>
                          <a:spcPts val="0"/>
                        </a:spcAft>
                      </a:pPr>
                      <a:r>
                        <a:rPr lang="en-US" sz="1400" kern="100" dirty="0">
                          <a:solidFill>
                            <a:schemeClr val="dk1"/>
                          </a:solidFill>
                          <a:effectLst/>
                          <a:latin typeface="+mn-lt"/>
                          <a:ea typeface="+mn-ea"/>
                          <a:cs typeface="+mn-cs"/>
                        </a:rPr>
                        <a:t>88X88</a:t>
                      </a:r>
                      <a:r>
                        <a:rPr lang="zh-CN" sz="1400" kern="100" dirty="0">
                          <a:solidFill>
                            <a:schemeClr val="dk1"/>
                          </a:solidFill>
                          <a:effectLst/>
                          <a:latin typeface="+mn-lt"/>
                          <a:ea typeface="+mn-ea"/>
                          <a:cs typeface="+mn-cs"/>
                        </a:rPr>
                        <a:t>硅片，</a:t>
                      </a:r>
                      <a:r>
                        <a:rPr lang="en-US" sz="1400" kern="100" dirty="0">
                          <a:solidFill>
                            <a:schemeClr val="dk1"/>
                          </a:solidFill>
                          <a:effectLst/>
                          <a:latin typeface="+mn-lt"/>
                          <a:ea typeface="+mn-ea"/>
                          <a:cs typeface="+mn-cs"/>
                        </a:rPr>
                        <a:t>0.0001g</a:t>
                      </a:r>
                      <a:r>
                        <a:rPr lang="zh-CN" sz="1400" kern="100" dirty="0">
                          <a:solidFill>
                            <a:schemeClr val="dk1"/>
                          </a:solidFill>
                          <a:effectLst/>
                          <a:latin typeface="+mn-lt"/>
                          <a:ea typeface="+mn-ea"/>
                          <a:cs typeface="+mn-cs"/>
                        </a:rPr>
                        <a:t>天平</a:t>
                      </a:r>
                    </a:p>
                  </a:txBody>
                  <a:tcPr marL="42431" marR="42431" marT="0" marB="0"/>
                </a:tc>
                <a:tc>
                  <a:txBody>
                    <a:bodyPr/>
                    <a:lstStyle/>
                    <a:p>
                      <a:pPr algn="l">
                        <a:spcAft>
                          <a:spcPts val="0"/>
                        </a:spcAft>
                      </a:pPr>
                      <a:r>
                        <a:rPr lang="zh-CN" sz="1400" kern="100" dirty="0">
                          <a:effectLst/>
                        </a:rPr>
                        <a:t>对原始硅片进行称重，记录重量。</a:t>
                      </a:r>
                      <a:endParaRPr lang="zh-CN" sz="1400" kern="100" dirty="0">
                        <a:effectLst/>
                        <a:latin typeface="Calibri"/>
                        <a:ea typeface="宋体"/>
                        <a:cs typeface="Times New Roman"/>
                      </a:endParaRPr>
                    </a:p>
                  </a:txBody>
                  <a:tcPr marL="42431" marR="42431" marT="0" marB="0"/>
                </a:tc>
                <a:tc>
                  <a:txBody>
                    <a:bodyPr/>
                    <a:lstStyle/>
                    <a:p>
                      <a:pPr algn="l">
                        <a:spcAft>
                          <a:spcPts val="0"/>
                        </a:spcAft>
                      </a:pPr>
                      <a:r>
                        <a:rPr lang="en-US" sz="1400" kern="100" dirty="0">
                          <a:effectLst/>
                        </a:rPr>
                        <a:t>10</a:t>
                      </a:r>
                      <a:r>
                        <a:rPr lang="zh-CN" sz="1400" kern="100" dirty="0">
                          <a:effectLst/>
                        </a:rPr>
                        <a:t>分钟</a:t>
                      </a:r>
                      <a:endParaRPr lang="zh-CN" sz="1400" kern="100" dirty="0">
                        <a:effectLst/>
                        <a:latin typeface="Calibri"/>
                        <a:ea typeface="宋体"/>
                        <a:cs typeface="Times New Roman"/>
                      </a:endParaRPr>
                    </a:p>
                  </a:txBody>
                  <a:tcPr marL="42431" marR="42431" marT="0" marB="0"/>
                </a:tc>
              </a:tr>
              <a:tr h="1008112">
                <a:tc>
                  <a:txBody>
                    <a:bodyPr/>
                    <a:lstStyle/>
                    <a:p>
                      <a:pPr algn="l">
                        <a:spcAft>
                          <a:spcPts val="0"/>
                        </a:spcAft>
                      </a:pPr>
                      <a:r>
                        <a:rPr lang="en-US" sz="1600" kern="100" dirty="0">
                          <a:effectLst/>
                        </a:rPr>
                        <a:t>2</a:t>
                      </a:r>
                      <a:endParaRPr lang="zh-CN" sz="1600" kern="100" dirty="0">
                        <a:effectLst/>
                        <a:latin typeface="Calibri"/>
                        <a:ea typeface="宋体"/>
                        <a:cs typeface="Times New Roman"/>
                      </a:endParaRPr>
                    </a:p>
                  </a:txBody>
                  <a:tcPr marL="42431" marR="42431" marT="0" marB="0"/>
                </a:tc>
                <a:tc>
                  <a:txBody>
                    <a:bodyPr/>
                    <a:lstStyle/>
                    <a:p>
                      <a:pPr algn="l">
                        <a:spcAft>
                          <a:spcPts val="0"/>
                        </a:spcAft>
                      </a:pPr>
                      <a:r>
                        <a:rPr lang="en-US" sz="1400" kern="100" dirty="0">
                          <a:solidFill>
                            <a:schemeClr val="dk1"/>
                          </a:solidFill>
                          <a:effectLst/>
                          <a:latin typeface="+mn-lt"/>
                          <a:ea typeface="+mn-ea"/>
                          <a:cs typeface="+mn-cs"/>
                        </a:rPr>
                        <a:t>25wt%NaOH</a:t>
                      </a:r>
                      <a:r>
                        <a:rPr lang="zh-CN" sz="1400" kern="100" dirty="0">
                          <a:solidFill>
                            <a:schemeClr val="dk1"/>
                          </a:solidFill>
                          <a:effectLst/>
                          <a:latin typeface="+mn-lt"/>
                          <a:ea typeface="+mn-ea"/>
                          <a:cs typeface="+mn-cs"/>
                        </a:rPr>
                        <a:t>溶液，</a:t>
                      </a:r>
                      <a:r>
                        <a:rPr lang="en-US" sz="1400" kern="100" dirty="0">
                          <a:solidFill>
                            <a:schemeClr val="dk1"/>
                          </a:solidFill>
                          <a:effectLst/>
                          <a:latin typeface="+mn-lt"/>
                          <a:ea typeface="+mn-ea"/>
                          <a:cs typeface="+mn-cs"/>
                        </a:rPr>
                        <a:t>100</a:t>
                      </a:r>
                      <a:r>
                        <a:rPr lang="zh-CN" sz="1400" kern="100" dirty="0">
                          <a:solidFill>
                            <a:schemeClr val="dk1"/>
                          </a:solidFill>
                          <a:effectLst/>
                          <a:latin typeface="+mn-lt"/>
                          <a:ea typeface="+mn-ea"/>
                          <a:cs typeface="+mn-cs"/>
                        </a:rPr>
                        <a:t>℃水浴锅，硅片架，温度计，</a:t>
                      </a:r>
                      <a:r>
                        <a:rPr lang="en-US" sz="1400" kern="100" dirty="0">
                          <a:solidFill>
                            <a:schemeClr val="dk1"/>
                          </a:solidFill>
                          <a:effectLst/>
                          <a:latin typeface="+mn-lt"/>
                          <a:ea typeface="+mn-ea"/>
                          <a:cs typeface="+mn-cs"/>
                        </a:rPr>
                        <a:t>500ml</a:t>
                      </a:r>
                      <a:r>
                        <a:rPr lang="zh-CN" sz="1400" kern="100" dirty="0">
                          <a:solidFill>
                            <a:schemeClr val="dk1"/>
                          </a:solidFill>
                          <a:effectLst/>
                          <a:latin typeface="+mn-lt"/>
                          <a:ea typeface="+mn-ea"/>
                          <a:cs typeface="+mn-cs"/>
                        </a:rPr>
                        <a:t>塑料烧杯一个，</a:t>
                      </a:r>
                      <a:r>
                        <a:rPr lang="en-US" sz="1400" kern="100" dirty="0">
                          <a:solidFill>
                            <a:schemeClr val="dk1"/>
                          </a:solidFill>
                          <a:effectLst/>
                          <a:latin typeface="+mn-lt"/>
                          <a:ea typeface="+mn-ea"/>
                          <a:cs typeface="+mn-cs"/>
                        </a:rPr>
                        <a:t>100-250ml</a:t>
                      </a:r>
                      <a:r>
                        <a:rPr lang="zh-CN" sz="1400" kern="100" dirty="0">
                          <a:solidFill>
                            <a:schemeClr val="dk1"/>
                          </a:solidFill>
                          <a:effectLst/>
                          <a:latin typeface="+mn-lt"/>
                          <a:ea typeface="+mn-ea"/>
                          <a:cs typeface="+mn-cs"/>
                        </a:rPr>
                        <a:t>量筒各一个。</a:t>
                      </a:r>
                    </a:p>
                  </a:txBody>
                  <a:tcPr marL="42431" marR="42431" marT="0" marB="0"/>
                </a:tc>
                <a:tc>
                  <a:txBody>
                    <a:bodyPr/>
                    <a:lstStyle/>
                    <a:p>
                      <a:pPr algn="l">
                        <a:spcAft>
                          <a:spcPts val="0"/>
                        </a:spcAft>
                      </a:pPr>
                      <a:r>
                        <a:rPr lang="zh-CN" sz="1400" kern="100" dirty="0">
                          <a:effectLst/>
                        </a:rPr>
                        <a:t>水浴锅升温至</a:t>
                      </a:r>
                      <a:r>
                        <a:rPr lang="en-US" sz="1400" kern="100" dirty="0">
                          <a:effectLst/>
                        </a:rPr>
                        <a:t>80</a:t>
                      </a:r>
                      <a:r>
                        <a:rPr lang="zh-CN" sz="1400" kern="100" dirty="0">
                          <a:effectLst/>
                        </a:rPr>
                        <a:t>℃，在</a:t>
                      </a:r>
                      <a:r>
                        <a:rPr lang="en-US" sz="1400" kern="100" dirty="0">
                          <a:effectLst/>
                        </a:rPr>
                        <a:t>500ml</a:t>
                      </a:r>
                      <a:r>
                        <a:rPr lang="zh-CN" sz="1400" kern="100" dirty="0">
                          <a:effectLst/>
                        </a:rPr>
                        <a:t>塑料烧杯中加入</a:t>
                      </a:r>
                      <a:r>
                        <a:rPr lang="en-US" sz="1400" kern="100" dirty="0">
                          <a:effectLst/>
                        </a:rPr>
                        <a:t>300ml</a:t>
                      </a:r>
                      <a:r>
                        <a:rPr lang="zh-CN" sz="1400" kern="100" dirty="0">
                          <a:effectLst/>
                        </a:rPr>
                        <a:t>碱溶液，放入水浴锅，待烧杯温度到</a:t>
                      </a:r>
                      <a:r>
                        <a:rPr lang="en-US" sz="1400" kern="100" dirty="0">
                          <a:effectLst/>
                        </a:rPr>
                        <a:t>80</a:t>
                      </a:r>
                      <a:r>
                        <a:rPr lang="zh-CN" sz="1400" kern="100" dirty="0">
                          <a:effectLst/>
                        </a:rPr>
                        <a:t>℃时，将硅片放置在耐碱架上，放入烧杯中，保温</a:t>
                      </a:r>
                      <a:r>
                        <a:rPr lang="en-US" sz="1400" kern="100" dirty="0">
                          <a:effectLst/>
                        </a:rPr>
                        <a:t>6</a:t>
                      </a:r>
                      <a:r>
                        <a:rPr lang="zh-CN" sz="1400" kern="100" dirty="0">
                          <a:effectLst/>
                        </a:rPr>
                        <a:t>分钟。</a:t>
                      </a:r>
                      <a:endParaRPr lang="zh-CN" sz="1400" kern="100" dirty="0">
                        <a:effectLst/>
                        <a:latin typeface="Calibri"/>
                        <a:ea typeface="宋体"/>
                        <a:cs typeface="Times New Roman"/>
                      </a:endParaRPr>
                    </a:p>
                  </a:txBody>
                  <a:tcPr marL="42431" marR="42431" marT="0" marB="0"/>
                </a:tc>
                <a:tc>
                  <a:txBody>
                    <a:bodyPr/>
                    <a:lstStyle/>
                    <a:p>
                      <a:pPr algn="l">
                        <a:spcAft>
                          <a:spcPts val="0"/>
                        </a:spcAft>
                      </a:pPr>
                      <a:r>
                        <a:rPr lang="en-US" sz="1400" kern="100" dirty="0">
                          <a:effectLst/>
                        </a:rPr>
                        <a:t>30</a:t>
                      </a:r>
                      <a:r>
                        <a:rPr lang="zh-CN" sz="1400" kern="100" dirty="0">
                          <a:effectLst/>
                        </a:rPr>
                        <a:t>分钟</a:t>
                      </a:r>
                      <a:endParaRPr lang="zh-CN" sz="1400" kern="100" dirty="0">
                        <a:effectLst/>
                        <a:latin typeface="Calibri"/>
                        <a:ea typeface="宋体"/>
                        <a:cs typeface="Times New Roman"/>
                      </a:endParaRPr>
                    </a:p>
                  </a:txBody>
                  <a:tcPr marL="42431" marR="42431" marT="0" marB="0"/>
                </a:tc>
              </a:tr>
              <a:tr h="1008112">
                <a:tc>
                  <a:txBody>
                    <a:bodyPr/>
                    <a:lstStyle/>
                    <a:p>
                      <a:pPr algn="l">
                        <a:spcAft>
                          <a:spcPts val="0"/>
                        </a:spcAft>
                      </a:pPr>
                      <a:r>
                        <a:rPr lang="en-US" sz="1600" kern="100" dirty="0">
                          <a:effectLst/>
                        </a:rPr>
                        <a:t>3</a:t>
                      </a:r>
                      <a:endParaRPr lang="zh-CN" sz="1600" kern="100" dirty="0">
                        <a:effectLst/>
                        <a:latin typeface="Calibri"/>
                        <a:ea typeface="宋体"/>
                        <a:cs typeface="Times New Roman"/>
                      </a:endParaRPr>
                    </a:p>
                  </a:txBody>
                  <a:tcPr marL="42431" marR="42431" marT="0" marB="0"/>
                </a:tc>
                <a:tc>
                  <a:txBody>
                    <a:bodyPr/>
                    <a:lstStyle/>
                    <a:p>
                      <a:pPr algn="l">
                        <a:spcAft>
                          <a:spcPts val="0"/>
                        </a:spcAft>
                      </a:pPr>
                      <a:r>
                        <a:rPr lang="zh-CN" sz="1400" kern="100" dirty="0">
                          <a:solidFill>
                            <a:schemeClr val="dk1"/>
                          </a:solidFill>
                          <a:effectLst/>
                          <a:latin typeface="+mn-lt"/>
                          <a:ea typeface="+mn-ea"/>
                          <a:cs typeface="+mn-cs"/>
                        </a:rPr>
                        <a:t>去离子水洗瓶一个，</a:t>
                      </a:r>
                      <a:r>
                        <a:rPr lang="en-US" sz="1400" kern="100" dirty="0">
                          <a:solidFill>
                            <a:schemeClr val="dk1"/>
                          </a:solidFill>
                          <a:effectLst/>
                          <a:latin typeface="+mn-lt"/>
                          <a:ea typeface="+mn-ea"/>
                          <a:cs typeface="+mn-cs"/>
                        </a:rPr>
                        <a:t>15-20wt%HCl</a:t>
                      </a:r>
                      <a:r>
                        <a:rPr lang="zh-CN" sz="1400" kern="100" dirty="0">
                          <a:solidFill>
                            <a:schemeClr val="dk1"/>
                          </a:solidFill>
                          <a:effectLst/>
                          <a:latin typeface="+mn-lt"/>
                          <a:ea typeface="+mn-ea"/>
                          <a:cs typeface="+mn-cs"/>
                        </a:rPr>
                        <a:t>溶液，</a:t>
                      </a:r>
                      <a:r>
                        <a:rPr lang="en-US" sz="1400" kern="100" dirty="0">
                          <a:solidFill>
                            <a:schemeClr val="dk1"/>
                          </a:solidFill>
                          <a:effectLst/>
                          <a:latin typeface="+mn-lt"/>
                          <a:ea typeface="+mn-ea"/>
                          <a:cs typeface="+mn-cs"/>
                        </a:rPr>
                        <a:t>500ml</a:t>
                      </a:r>
                      <a:r>
                        <a:rPr lang="zh-CN" sz="1400" kern="100" dirty="0">
                          <a:solidFill>
                            <a:schemeClr val="dk1"/>
                          </a:solidFill>
                          <a:effectLst/>
                          <a:latin typeface="+mn-lt"/>
                          <a:ea typeface="+mn-ea"/>
                          <a:cs typeface="+mn-cs"/>
                        </a:rPr>
                        <a:t>塑料烧杯</a:t>
                      </a:r>
                      <a:r>
                        <a:rPr lang="en-US" sz="1400" kern="100" dirty="0">
                          <a:solidFill>
                            <a:schemeClr val="dk1"/>
                          </a:solidFill>
                          <a:effectLst/>
                          <a:latin typeface="+mn-lt"/>
                          <a:ea typeface="+mn-ea"/>
                          <a:cs typeface="+mn-cs"/>
                        </a:rPr>
                        <a:t>1</a:t>
                      </a:r>
                      <a:r>
                        <a:rPr lang="zh-CN" sz="1400" kern="100" dirty="0">
                          <a:solidFill>
                            <a:schemeClr val="dk1"/>
                          </a:solidFill>
                          <a:effectLst/>
                          <a:latin typeface="+mn-lt"/>
                          <a:ea typeface="+mn-ea"/>
                          <a:cs typeface="+mn-cs"/>
                        </a:rPr>
                        <a:t>个，乙醇洗瓶一个，洗耳球一个。</a:t>
                      </a:r>
                    </a:p>
                  </a:txBody>
                  <a:tcPr marL="42431" marR="42431" marT="0" marB="0"/>
                </a:tc>
                <a:tc>
                  <a:txBody>
                    <a:bodyPr/>
                    <a:lstStyle/>
                    <a:p>
                      <a:pPr algn="l">
                        <a:spcAft>
                          <a:spcPts val="0"/>
                        </a:spcAft>
                      </a:pPr>
                      <a:r>
                        <a:rPr lang="zh-CN" sz="1400" kern="100" dirty="0">
                          <a:solidFill>
                            <a:schemeClr val="dk1"/>
                          </a:solidFill>
                          <a:effectLst/>
                          <a:latin typeface="+mn-lt"/>
                          <a:ea typeface="+mn-ea"/>
                          <a:cs typeface="+mn-cs"/>
                        </a:rPr>
                        <a:t>从碱液中取出硅片架，用去离子水冲洗</a:t>
                      </a:r>
                      <a:r>
                        <a:rPr lang="en-US" sz="1400" kern="100" dirty="0">
                          <a:solidFill>
                            <a:schemeClr val="dk1"/>
                          </a:solidFill>
                          <a:effectLst/>
                          <a:latin typeface="+mn-lt"/>
                          <a:ea typeface="+mn-ea"/>
                          <a:cs typeface="+mn-cs"/>
                        </a:rPr>
                        <a:t>2-3</a:t>
                      </a:r>
                      <a:r>
                        <a:rPr lang="zh-CN" sz="1400" kern="100" dirty="0">
                          <a:solidFill>
                            <a:schemeClr val="dk1"/>
                          </a:solidFill>
                          <a:effectLst/>
                          <a:latin typeface="+mn-lt"/>
                          <a:ea typeface="+mn-ea"/>
                          <a:cs typeface="+mn-cs"/>
                        </a:rPr>
                        <a:t>遍，然后放入盐酸溶液中保持</a:t>
                      </a:r>
                      <a:r>
                        <a:rPr lang="en-US" sz="1400" kern="100" dirty="0">
                          <a:solidFill>
                            <a:schemeClr val="dk1"/>
                          </a:solidFill>
                          <a:effectLst/>
                          <a:latin typeface="+mn-lt"/>
                          <a:ea typeface="+mn-ea"/>
                          <a:cs typeface="+mn-cs"/>
                        </a:rPr>
                        <a:t>1-3</a:t>
                      </a:r>
                      <a:r>
                        <a:rPr lang="zh-CN" sz="1400" kern="100" dirty="0">
                          <a:solidFill>
                            <a:schemeClr val="dk1"/>
                          </a:solidFill>
                          <a:effectLst/>
                          <a:latin typeface="+mn-lt"/>
                          <a:ea typeface="+mn-ea"/>
                          <a:cs typeface="+mn-cs"/>
                        </a:rPr>
                        <a:t>分钟，去除表面</a:t>
                      </a:r>
                      <a:r>
                        <a:rPr lang="en-US" sz="1400" kern="100" dirty="0">
                          <a:solidFill>
                            <a:schemeClr val="dk1"/>
                          </a:solidFill>
                          <a:effectLst/>
                          <a:latin typeface="+mn-lt"/>
                          <a:ea typeface="+mn-ea"/>
                          <a:cs typeface="+mn-cs"/>
                        </a:rPr>
                        <a:t>Na2SiO3</a:t>
                      </a:r>
                      <a:r>
                        <a:rPr lang="zh-CN" sz="1400" kern="100" dirty="0">
                          <a:solidFill>
                            <a:schemeClr val="dk1"/>
                          </a:solidFill>
                          <a:effectLst/>
                          <a:latin typeface="+mn-lt"/>
                          <a:ea typeface="+mn-ea"/>
                          <a:cs typeface="+mn-cs"/>
                        </a:rPr>
                        <a:t>，取出，用去离子水反复冲洗，最后用无水乙醇冲洗</a:t>
                      </a:r>
                      <a:r>
                        <a:rPr lang="en-US" sz="1400" kern="100" dirty="0">
                          <a:solidFill>
                            <a:schemeClr val="dk1"/>
                          </a:solidFill>
                          <a:effectLst/>
                          <a:latin typeface="+mn-lt"/>
                          <a:ea typeface="+mn-ea"/>
                          <a:cs typeface="+mn-cs"/>
                        </a:rPr>
                        <a:t>2-3</a:t>
                      </a:r>
                      <a:r>
                        <a:rPr lang="zh-CN" sz="1400" kern="100" dirty="0">
                          <a:solidFill>
                            <a:schemeClr val="dk1"/>
                          </a:solidFill>
                          <a:effectLst/>
                          <a:latin typeface="+mn-lt"/>
                          <a:ea typeface="+mn-ea"/>
                          <a:cs typeface="+mn-cs"/>
                        </a:rPr>
                        <a:t>次，然后用洗耳球吹干。</a:t>
                      </a:r>
                    </a:p>
                  </a:txBody>
                  <a:tcPr marL="42431" marR="42431" marT="0" marB="0"/>
                </a:tc>
                <a:tc>
                  <a:txBody>
                    <a:bodyPr/>
                    <a:lstStyle/>
                    <a:p>
                      <a:pPr algn="l">
                        <a:spcAft>
                          <a:spcPts val="0"/>
                        </a:spcAft>
                      </a:pPr>
                      <a:r>
                        <a:rPr lang="en-US" sz="1400" kern="100" dirty="0">
                          <a:effectLst/>
                        </a:rPr>
                        <a:t>15-20</a:t>
                      </a:r>
                      <a:r>
                        <a:rPr lang="zh-CN" sz="1400" kern="100" dirty="0">
                          <a:effectLst/>
                        </a:rPr>
                        <a:t>分钟</a:t>
                      </a:r>
                      <a:endParaRPr lang="zh-CN" sz="1400" kern="100" dirty="0">
                        <a:effectLst/>
                        <a:latin typeface="Calibri"/>
                        <a:ea typeface="宋体"/>
                        <a:cs typeface="Times New Roman"/>
                      </a:endParaRPr>
                    </a:p>
                  </a:txBody>
                  <a:tcPr marL="42431" marR="42431" marT="0" marB="0"/>
                </a:tc>
              </a:tr>
              <a:tr h="504056">
                <a:tc>
                  <a:txBody>
                    <a:bodyPr/>
                    <a:lstStyle/>
                    <a:p>
                      <a:pPr algn="l">
                        <a:spcAft>
                          <a:spcPts val="0"/>
                        </a:spcAft>
                      </a:pPr>
                      <a:r>
                        <a:rPr lang="en-US" sz="1600" kern="100" dirty="0">
                          <a:effectLst/>
                        </a:rPr>
                        <a:t>4</a:t>
                      </a:r>
                      <a:endParaRPr lang="zh-CN" sz="1600" kern="100" dirty="0">
                        <a:effectLst/>
                        <a:latin typeface="Calibri"/>
                        <a:ea typeface="宋体"/>
                        <a:cs typeface="Times New Roman"/>
                      </a:endParaRPr>
                    </a:p>
                  </a:txBody>
                  <a:tcPr marL="42431" marR="42431" marT="0" marB="0"/>
                </a:tc>
                <a:tc>
                  <a:txBody>
                    <a:bodyPr/>
                    <a:lstStyle/>
                    <a:p>
                      <a:pPr marL="0" algn="l" defTabSz="914400" rtl="0" eaLnBrk="1" latinLnBrk="0" hangingPunct="1">
                        <a:spcAft>
                          <a:spcPts val="0"/>
                        </a:spcAft>
                      </a:pPr>
                      <a:r>
                        <a:rPr lang="en-US" sz="1400" kern="100" dirty="0">
                          <a:solidFill>
                            <a:schemeClr val="dk1"/>
                          </a:solidFill>
                          <a:effectLst/>
                          <a:latin typeface="+mn-lt"/>
                          <a:ea typeface="+mn-ea"/>
                          <a:cs typeface="+mn-cs"/>
                        </a:rPr>
                        <a:t>0.0001g</a:t>
                      </a:r>
                      <a:r>
                        <a:rPr lang="zh-CN" sz="1400" kern="100" dirty="0">
                          <a:solidFill>
                            <a:schemeClr val="dk1"/>
                          </a:solidFill>
                          <a:effectLst/>
                          <a:latin typeface="+mn-lt"/>
                          <a:ea typeface="+mn-ea"/>
                          <a:cs typeface="+mn-cs"/>
                        </a:rPr>
                        <a:t>天平</a:t>
                      </a:r>
                    </a:p>
                  </a:txBody>
                  <a:tcPr marL="42431" marR="42431" marT="0" marB="0"/>
                </a:tc>
                <a:tc>
                  <a:txBody>
                    <a:bodyPr/>
                    <a:lstStyle/>
                    <a:p>
                      <a:pPr algn="l">
                        <a:spcAft>
                          <a:spcPts val="0"/>
                        </a:spcAft>
                      </a:pPr>
                      <a:r>
                        <a:rPr lang="zh-CN" sz="1400" kern="100" dirty="0">
                          <a:effectLst/>
                        </a:rPr>
                        <a:t>将去机械损伤层的硅片称量，记录重量。</a:t>
                      </a:r>
                      <a:endParaRPr lang="zh-CN" sz="1400" kern="100" dirty="0">
                        <a:effectLst/>
                        <a:latin typeface="Calibri"/>
                        <a:ea typeface="宋体"/>
                        <a:cs typeface="Times New Roman"/>
                      </a:endParaRPr>
                    </a:p>
                  </a:txBody>
                  <a:tcPr marL="42431" marR="42431" marT="0" marB="0"/>
                </a:tc>
                <a:tc>
                  <a:txBody>
                    <a:bodyPr/>
                    <a:lstStyle/>
                    <a:p>
                      <a:pPr algn="l">
                        <a:spcAft>
                          <a:spcPts val="0"/>
                        </a:spcAft>
                      </a:pPr>
                      <a:r>
                        <a:rPr lang="en-US" sz="1400" kern="100" dirty="0">
                          <a:effectLst/>
                        </a:rPr>
                        <a:t>5-10</a:t>
                      </a:r>
                      <a:r>
                        <a:rPr lang="zh-CN" sz="1400" kern="100" dirty="0">
                          <a:effectLst/>
                        </a:rPr>
                        <a:t>分钟</a:t>
                      </a:r>
                      <a:endParaRPr lang="zh-CN" sz="1400" kern="100" dirty="0">
                        <a:effectLst/>
                        <a:latin typeface="Calibri"/>
                        <a:ea typeface="宋体"/>
                        <a:cs typeface="Times New Roman"/>
                      </a:endParaRPr>
                    </a:p>
                  </a:txBody>
                  <a:tcPr marL="42431" marR="42431" marT="0" marB="0"/>
                </a:tc>
              </a:tr>
              <a:tr h="720080">
                <a:tc>
                  <a:txBody>
                    <a:bodyPr/>
                    <a:lstStyle/>
                    <a:p>
                      <a:pPr algn="l">
                        <a:spcAft>
                          <a:spcPts val="0"/>
                        </a:spcAft>
                      </a:pPr>
                      <a:r>
                        <a:rPr lang="en-US" sz="1600" kern="100" dirty="0">
                          <a:effectLst/>
                        </a:rPr>
                        <a:t>5</a:t>
                      </a:r>
                      <a:endParaRPr lang="zh-CN" sz="1600" kern="100" dirty="0">
                        <a:effectLst/>
                        <a:latin typeface="Calibri"/>
                        <a:ea typeface="宋体"/>
                        <a:cs typeface="Times New Roman"/>
                      </a:endParaRPr>
                    </a:p>
                  </a:txBody>
                  <a:tcPr marL="42431" marR="42431" marT="0" marB="0"/>
                </a:tc>
                <a:tc>
                  <a:txBody>
                    <a:bodyPr/>
                    <a:lstStyle/>
                    <a:p>
                      <a:pPr marL="0" algn="l" defTabSz="914400" rtl="0" eaLnBrk="1" latinLnBrk="0" hangingPunct="1">
                        <a:spcAft>
                          <a:spcPts val="0"/>
                        </a:spcAft>
                      </a:pPr>
                      <a:r>
                        <a:rPr lang="en-US" sz="1400" kern="100" dirty="0">
                          <a:solidFill>
                            <a:schemeClr val="dk1"/>
                          </a:solidFill>
                          <a:effectLst/>
                          <a:latin typeface="+mn-lt"/>
                          <a:ea typeface="+mn-ea"/>
                          <a:cs typeface="+mn-cs"/>
                        </a:rPr>
                        <a:t>100</a:t>
                      </a:r>
                      <a:r>
                        <a:rPr lang="zh-CN" sz="1400" kern="100" dirty="0">
                          <a:solidFill>
                            <a:schemeClr val="dk1"/>
                          </a:solidFill>
                          <a:effectLst/>
                          <a:latin typeface="+mn-lt"/>
                          <a:ea typeface="+mn-ea"/>
                          <a:cs typeface="+mn-cs"/>
                        </a:rPr>
                        <a:t>℃水浴锅，</a:t>
                      </a:r>
                      <a:r>
                        <a:rPr lang="en-US" sz="1400" kern="100" dirty="0">
                          <a:solidFill>
                            <a:schemeClr val="dk1"/>
                          </a:solidFill>
                          <a:effectLst/>
                          <a:latin typeface="+mn-lt"/>
                          <a:ea typeface="+mn-ea"/>
                          <a:cs typeface="+mn-cs"/>
                        </a:rPr>
                        <a:t>2wt%NaOH</a:t>
                      </a:r>
                      <a:r>
                        <a:rPr lang="zh-CN" sz="1400" kern="100" dirty="0">
                          <a:solidFill>
                            <a:schemeClr val="dk1"/>
                          </a:solidFill>
                          <a:effectLst/>
                          <a:latin typeface="+mn-lt"/>
                          <a:ea typeface="+mn-ea"/>
                          <a:cs typeface="+mn-cs"/>
                        </a:rPr>
                        <a:t>溶液， </a:t>
                      </a:r>
                      <a:r>
                        <a:rPr lang="en-US" sz="1400" kern="100" dirty="0">
                          <a:solidFill>
                            <a:schemeClr val="dk1"/>
                          </a:solidFill>
                          <a:effectLst/>
                          <a:latin typeface="+mn-lt"/>
                          <a:ea typeface="+mn-ea"/>
                          <a:cs typeface="+mn-cs"/>
                        </a:rPr>
                        <a:t>IPA</a:t>
                      </a:r>
                      <a:r>
                        <a:rPr lang="zh-CN" sz="1400" kern="100" dirty="0">
                          <a:solidFill>
                            <a:schemeClr val="dk1"/>
                          </a:solidFill>
                          <a:effectLst/>
                          <a:latin typeface="+mn-lt"/>
                          <a:ea typeface="+mn-ea"/>
                          <a:cs typeface="+mn-cs"/>
                        </a:rPr>
                        <a:t>，</a:t>
                      </a:r>
                      <a:r>
                        <a:rPr lang="en-US" sz="1400" kern="100" dirty="0">
                          <a:solidFill>
                            <a:schemeClr val="dk1"/>
                          </a:solidFill>
                          <a:effectLst/>
                          <a:latin typeface="+mn-lt"/>
                          <a:ea typeface="+mn-ea"/>
                          <a:cs typeface="+mn-cs"/>
                        </a:rPr>
                        <a:t>500ml</a:t>
                      </a:r>
                      <a:r>
                        <a:rPr lang="zh-CN" sz="1400" kern="100" dirty="0">
                          <a:solidFill>
                            <a:schemeClr val="dk1"/>
                          </a:solidFill>
                          <a:effectLst/>
                          <a:latin typeface="+mn-lt"/>
                          <a:ea typeface="+mn-ea"/>
                          <a:cs typeface="+mn-cs"/>
                        </a:rPr>
                        <a:t>塑料烧杯，硅片架。</a:t>
                      </a:r>
                    </a:p>
                  </a:txBody>
                  <a:tcPr marL="42431" marR="42431" marT="0" marB="0"/>
                </a:tc>
                <a:tc>
                  <a:txBody>
                    <a:bodyPr/>
                    <a:lstStyle/>
                    <a:p>
                      <a:pPr algn="l">
                        <a:spcAft>
                          <a:spcPts val="0"/>
                        </a:spcAft>
                      </a:pPr>
                      <a:r>
                        <a:rPr lang="zh-CN" sz="1400" kern="100" dirty="0">
                          <a:effectLst/>
                        </a:rPr>
                        <a:t>水浴锅升温至</a:t>
                      </a:r>
                      <a:r>
                        <a:rPr lang="en-US" sz="1400" kern="100" dirty="0">
                          <a:effectLst/>
                        </a:rPr>
                        <a:t>85</a:t>
                      </a:r>
                      <a:r>
                        <a:rPr lang="zh-CN" sz="1400" kern="100" dirty="0">
                          <a:effectLst/>
                        </a:rPr>
                        <a:t>℃，在</a:t>
                      </a:r>
                      <a:r>
                        <a:rPr lang="en-US" sz="1400" kern="100" dirty="0">
                          <a:effectLst/>
                        </a:rPr>
                        <a:t>500ml</a:t>
                      </a:r>
                      <a:r>
                        <a:rPr lang="zh-CN" sz="1400" kern="100" dirty="0">
                          <a:effectLst/>
                        </a:rPr>
                        <a:t>烧杯加入</a:t>
                      </a:r>
                      <a:r>
                        <a:rPr lang="en-US" sz="1400" kern="100" dirty="0">
                          <a:effectLst/>
                        </a:rPr>
                        <a:t>240ml2wt%NaOH</a:t>
                      </a:r>
                      <a:r>
                        <a:rPr lang="zh-CN" sz="1400" kern="100" dirty="0">
                          <a:effectLst/>
                        </a:rPr>
                        <a:t>和</a:t>
                      </a:r>
                      <a:r>
                        <a:rPr lang="en-US" sz="1400" kern="100" dirty="0">
                          <a:effectLst/>
                        </a:rPr>
                        <a:t>10mlIPA</a:t>
                      </a:r>
                      <a:r>
                        <a:rPr lang="zh-CN" sz="1400" kern="100" dirty="0">
                          <a:effectLst/>
                        </a:rPr>
                        <a:t>，放入水浴中，待烧杯温度到</a:t>
                      </a:r>
                      <a:r>
                        <a:rPr lang="en-US" sz="1400" kern="100" dirty="0">
                          <a:effectLst/>
                        </a:rPr>
                        <a:t>85</a:t>
                      </a:r>
                      <a:r>
                        <a:rPr lang="zh-CN" sz="1400" kern="100" dirty="0">
                          <a:effectLst/>
                        </a:rPr>
                        <a:t>℃时，放入硅片架，保温</a:t>
                      </a:r>
                      <a:r>
                        <a:rPr lang="en-US" sz="1400" kern="100" dirty="0">
                          <a:effectLst/>
                        </a:rPr>
                        <a:t>30</a:t>
                      </a:r>
                      <a:r>
                        <a:rPr lang="zh-CN" sz="1400" kern="100" dirty="0">
                          <a:effectLst/>
                        </a:rPr>
                        <a:t>分钟。</a:t>
                      </a:r>
                      <a:endParaRPr lang="zh-CN" sz="1400" kern="100" dirty="0">
                        <a:effectLst/>
                        <a:latin typeface="Calibri"/>
                        <a:ea typeface="宋体"/>
                        <a:cs typeface="Times New Roman"/>
                      </a:endParaRPr>
                    </a:p>
                  </a:txBody>
                  <a:tcPr marL="42431" marR="42431" marT="0" marB="0"/>
                </a:tc>
                <a:tc>
                  <a:txBody>
                    <a:bodyPr/>
                    <a:lstStyle/>
                    <a:p>
                      <a:pPr algn="l">
                        <a:spcAft>
                          <a:spcPts val="0"/>
                        </a:spcAft>
                      </a:pPr>
                      <a:r>
                        <a:rPr lang="en-US" sz="1400" kern="100" dirty="0">
                          <a:effectLst/>
                        </a:rPr>
                        <a:t>40-45</a:t>
                      </a:r>
                      <a:r>
                        <a:rPr lang="zh-CN" sz="1400" kern="100" dirty="0">
                          <a:effectLst/>
                        </a:rPr>
                        <a:t>分钟</a:t>
                      </a:r>
                      <a:endParaRPr lang="zh-CN" sz="1400" kern="100" dirty="0">
                        <a:effectLst/>
                        <a:latin typeface="Calibri"/>
                        <a:ea typeface="宋体"/>
                        <a:cs typeface="Times New Roman"/>
                      </a:endParaRPr>
                    </a:p>
                  </a:txBody>
                  <a:tcPr marL="42431" marR="42431" marT="0" marB="0"/>
                </a:tc>
              </a:tr>
              <a:tr h="504056">
                <a:tc>
                  <a:txBody>
                    <a:bodyPr/>
                    <a:lstStyle/>
                    <a:p>
                      <a:pPr algn="l">
                        <a:spcAft>
                          <a:spcPts val="0"/>
                        </a:spcAft>
                      </a:pPr>
                      <a:r>
                        <a:rPr lang="en-US" sz="1600" kern="100" dirty="0">
                          <a:effectLst/>
                        </a:rPr>
                        <a:t>6</a:t>
                      </a:r>
                      <a:endParaRPr lang="zh-CN" sz="1600" kern="100" dirty="0">
                        <a:effectLst/>
                        <a:latin typeface="Calibri"/>
                        <a:ea typeface="宋体"/>
                        <a:cs typeface="Times New Roman"/>
                      </a:endParaRPr>
                    </a:p>
                  </a:txBody>
                  <a:tcPr marL="42431" marR="42431" marT="0" marB="0"/>
                </a:tc>
                <a:tc>
                  <a:txBody>
                    <a:bodyPr/>
                    <a:lstStyle/>
                    <a:p>
                      <a:pPr marL="0" algn="l" defTabSz="914400" rtl="0" eaLnBrk="1" latinLnBrk="0" hangingPunct="1">
                        <a:spcAft>
                          <a:spcPts val="0"/>
                        </a:spcAft>
                      </a:pPr>
                      <a:r>
                        <a:rPr lang="zh-CN" sz="1400" kern="100" dirty="0">
                          <a:solidFill>
                            <a:schemeClr val="dk1"/>
                          </a:solidFill>
                          <a:effectLst/>
                          <a:latin typeface="+mn-lt"/>
                          <a:ea typeface="+mn-ea"/>
                          <a:cs typeface="+mn-cs"/>
                        </a:rPr>
                        <a:t>重复步骤</a:t>
                      </a:r>
                      <a:r>
                        <a:rPr lang="en-US" sz="1400" kern="100" dirty="0">
                          <a:solidFill>
                            <a:schemeClr val="dk1"/>
                          </a:solidFill>
                          <a:effectLst/>
                          <a:latin typeface="+mn-lt"/>
                          <a:ea typeface="+mn-ea"/>
                          <a:cs typeface="+mn-cs"/>
                        </a:rPr>
                        <a:t>3</a:t>
                      </a:r>
                      <a:endParaRPr lang="zh-CN" sz="1400" kern="100" dirty="0">
                        <a:solidFill>
                          <a:schemeClr val="dk1"/>
                        </a:solidFill>
                        <a:effectLst/>
                        <a:latin typeface="+mn-lt"/>
                        <a:ea typeface="+mn-ea"/>
                        <a:cs typeface="+mn-cs"/>
                      </a:endParaRPr>
                    </a:p>
                  </a:txBody>
                  <a:tcPr marL="42431" marR="42431" marT="0" marB="0"/>
                </a:tc>
                <a:tc>
                  <a:txBody>
                    <a:bodyPr/>
                    <a:lstStyle/>
                    <a:p>
                      <a:pPr algn="l">
                        <a:spcAft>
                          <a:spcPts val="0"/>
                        </a:spcAft>
                      </a:pPr>
                      <a:r>
                        <a:rPr lang="en-US" sz="1400" kern="100" dirty="0">
                          <a:effectLst/>
                        </a:rPr>
                        <a:t> </a:t>
                      </a:r>
                      <a:endParaRPr lang="zh-CN" sz="1400" kern="100" dirty="0">
                        <a:effectLst/>
                        <a:latin typeface="Calibri"/>
                        <a:ea typeface="宋体"/>
                        <a:cs typeface="Times New Roman"/>
                      </a:endParaRPr>
                    </a:p>
                  </a:txBody>
                  <a:tcPr marL="42431" marR="42431" marT="0" marB="0"/>
                </a:tc>
                <a:tc>
                  <a:txBody>
                    <a:bodyPr/>
                    <a:lstStyle/>
                    <a:p>
                      <a:pPr algn="l">
                        <a:spcAft>
                          <a:spcPts val="0"/>
                        </a:spcAft>
                      </a:pPr>
                      <a:r>
                        <a:rPr lang="en-US" sz="1400" kern="100" dirty="0">
                          <a:effectLst/>
                        </a:rPr>
                        <a:t>15-20</a:t>
                      </a:r>
                      <a:r>
                        <a:rPr lang="zh-CN" sz="1400" kern="100" dirty="0">
                          <a:effectLst/>
                        </a:rPr>
                        <a:t>分钟</a:t>
                      </a:r>
                      <a:endParaRPr lang="zh-CN" sz="1400" kern="100" dirty="0">
                        <a:effectLst/>
                        <a:latin typeface="Calibri"/>
                        <a:ea typeface="宋体"/>
                        <a:cs typeface="Times New Roman"/>
                      </a:endParaRPr>
                    </a:p>
                  </a:txBody>
                  <a:tcPr marL="42431" marR="42431" marT="0" marB="0"/>
                </a:tc>
              </a:tr>
              <a:tr h="432048">
                <a:tc>
                  <a:txBody>
                    <a:bodyPr/>
                    <a:lstStyle/>
                    <a:p>
                      <a:pPr algn="l">
                        <a:spcAft>
                          <a:spcPts val="0"/>
                        </a:spcAft>
                      </a:pPr>
                      <a:r>
                        <a:rPr lang="en-US" sz="1600" kern="100" dirty="0">
                          <a:effectLst/>
                        </a:rPr>
                        <a:t>7</a:t>
                      </a:r>
                      <a:endParaRPr lang="zh-CN" sz="1600" kern="100" dirty="0">
                        <a:effectLst/>
                        <a:latin typeface="Calibri"/>
                        <a:ea typeface="宋体"/>
                        <a:cs typeface="Times New Roman"/>
                      </a:endParaRPr>
                    </a:p>
                  </a:txBody>
                  <a:tcPr marL="42431" marR="42431" marT="0" marB="0"/>
                </a:tc>
                <a:tc>
                  <a:txBody>
                    <a:bodyPr/>
                    <a:lstStyle/>
                    <a:p>
                      <a:pPr marL="0" algn="l" defTabSz="914400" rtl="0" eaLnBrk="1" latinLnBrk="0" hangingPunct="1">
                        <a:spcAft>
                          <a:spcPts val="0"/>
                        </a:spcAft>
                      </a:pPr>
                      <a:r>
                        <a:rPr lang="zh-CN" sz="1400" kern="100" dirty="0">
                          <a:solidFill>
                            <a:schemeClr val="dk1"/>
                          </a:solidFill>
                          <a:effectLst/>
                          <a:latin typeface="+mn-lt"/>
                          <a:ea typeface="+mn-ea"/>
                          <a:cs typeface="+mn-cs"/>
                        </a:rPr>
                        <a:t>重复步骤</a:t>
                      </a:r>
                      <a:r>
                        <a:rPr lang="en-US" sz="1400" kern="100" dirty="0">
                          <a:solidFill>
                            <a:schemeClr val="dk1"/>
                          </a:solidFill>
                          <a:effectLst/>
                          <a:latin typeface="+mn-lt"/>
                          <a:ea typeface="+mn-ea"/>
                          <a:cs typeface="+mn-cs"/>
                        </a:rPr>
                        <a:t>4</a:t>
                      </a:r>
                      <a:endParaRPr lang="zh-CN" sz="1400" kern="100" dirty="0">
                        <a:solidFill>
                          <a:schemeClr val="dk1"/>
                        </a:solidFill>
                        <a:effectLst/>
                        <a:latin typeface="+mn-lt"/>
                        <a:ea typeface="+mn-ea"/>
                        <a:cs typeface="+mn-cs"/>
                      </a:endParaRPr>
                    </a:p>
                  </a:txBody>
                  <a:tcPr marL="42431" marR="42431" marT="0" marB="0"/>
                </a:tc>
                <a:tc>
                  <a:txBody>
                    <a:bodyPr/>
                    <a:lstStyle/>
                    <a:p>
                      <a:pPr algn="l">
                        <a:spcAft>
                          <a:spcPts val="0"/>
                        </a:spcAft>
                      </a:pPr>
                      <a:r>
                        <a:rPr lang="en-US" sz="1400" kern="100" dirty="0">
                          <a:effectLst/>
                        </a:rPr>
                        <a:t> </a:t>
                      </a:r>
                      <a:endParaRPr lang="zh-CN" sz="1400" kern="100" dirty="0">
                        <a:effectLst/>
                        <a:latin typeface="Calibri"/>
                        <a:ea typeface="宋体"/>
                        <a:cs typeface="Times New Roman"/>
                      </a:endParaRPr>
                    </a:p>
                  </a:txBody>
                  <a:tcPr marL="42431" marR="42431" marT="0" marB="0"/>
                </a:tc>
                <a:tc>
                  <a:txBody>
                    <a:bodyPr/>
                    <a:lstStyle/>
                    <a:p>
                      <a:pPr algn="l">
                        <a:spcAft>
                          <a:spcPts val="0"/>
                        </a:spcAft>
                      </a:pPr>
                      <a:r>
                        <a:rPr lang="en-US" sz="1400" kern="100" dirty="0">
                          <a:effectLst/>
                        </a:rPr>
                        <a:t>5-10</a:t>
                      </a:r>
                      <a:r>
                        <a:rPr lang="zh-CN" sz="1400" kern="100" dirty="0">
                          <a:effectLst/>
                        </a:rPr>
                        <a:t>分钟</a:t>
                      </a:r>
                      <a:endParaRPr lang="zh-CN" sz="1400" kern="100" dirty="0">
                        <a:effectLst/>
                        <a:latin typeface="Calibri"/>
                        <a:ea typeface="宋体"/>
                        <a:cs typeface="Times New Roman"/>
                      </a:endParaRPr>
                    </a:p>
                  </a:txBody>
                  <a:tcPr marL="42431" marR="42431" marT="0" marB="0"/>
                </a:tc>
              </a:tr>
              <a:tr h="504056">
                <a:tc>
                  <a:txBody>
                    <a:bodyPr/>
                    <a:lstStyle/>
                    <a:p>
                      <a:pPr algn="l">
                        <a:spcAft>
                          <a:spcPts val="0"/>
                        </a:spcAft>
                      </a:pPr>
                      <a:r>
                        <a:rPr lang="en-US" sz="1600" kern="100">
                          <a:effectLst/>
                        </a:rPr>
                        <a:t>8</a:t>
                      </a:r>
                      <a:endParaRPr lang="zh-CN" sz="1600" kern="100">
                        <a:effectLst/>
                        <a:latin typeface="Calibri"/>
                        <a:ea typeface="宋体"/>
                        <a:cs typeface="Times New Roman"/>
                      </a:endParaRPr>
                    </a:p>
                  </a:txBody>
                  <a:tcPr marL="42431" marR="42431" marT="0" marB="0"/>
                </a:tc>
                <a:tc>
                  <a:txBody>
                    <a:bodyPr/>
                    <a:lstStyle/>
                    <a:p>
                      <a:pPr marL="0" algn="l" defTabSz="914400" rtl="0" eaLnBrk="1" latinLnBrk="0" hangingPunct="1">
                        <a:spcAft>
                          <a:spcPts val="0"/>
                        </a:spcAft>
                      </a:pPr>
                      <a:r>
                        <a:rPr lang="en-US" sz="1400" kern="100" dirty="0">
                          <a:solidFill>
                            <a:schemeClr val="dk1"/>
                          </a:solidFill>
                          <a:effectLst/>
                          <a:latin typeface="+mn-lt"/>
                          <a:ea typeface="+mn-ea"/>
                          <a:cs typeface="+mn-cs"/>
                        </a:rPr>
                        <a:t>3D</a:t>
                      </a:r>
                      <a:r>
                        <a:rPr lang="zh-CN" sz="1400" kern="100" dirty="0">
                          <a:solidFill>
                            <a:schemeClr val="dk1"/>
                          </a:solidFill>
                          <a:effectLst/>
                          <a:latin typeface="+mn-lt"/>
                          <a:ea typeface="+mn-ea"/>
                          <a:cs typeface="+mn-cs"/>
                        </a:rPr>
                        <a:t>显微镜、反射率测试</a:t>
                      </a:r>
                    </a:p>
                  </a:txBody>
                  <a:tcPr marL="42431" marR="42431" marT="0" marB="0"/>
                </a:tc>
                <a:tc>
                  <a:txBody>
                    <a:bodyPr/>
                    <a:lstStyle/>
                    <a:p>
                      <a:pPr algn="l">
                        <a:spcAft>
                          <a:spcPts val="0"/>
                        </a:spcAft>
                      </a:pPr>
                      <a:r>
                        <a:rPr lang="en-US" sz="1400" kern="100" dirty="0">
                          <a:solidFill>
                            <a:schemeClr val="dk1"/>
                          </a:solidFill>
                          <a:effectLst/>
                          <a:latin typeface="+mn-lt"/>
                          <a:ea typeface="+mn-ea"/>
                          <a:cs typeface="+mn-cs"/>
                        </a:rPr>
                        <a:t> </a:t>
                      </a:r>
                      <a:endParaRPr lang="zh-CN" sz="1400" kern="100" dirty="0">
                        <a:solidFill>
                          <a:schemeClr val="dk1"/>
                        </a:solidFill>
                        <a:effectLst/>
                        <a:latin typeface="+mn-lt"/>
                        <a:ea typeface="+mn-ea"/>
                        <a:cs typeface="+mn-cs"/>
                      </a:endParaRPr>
                    </a:p>
                  </a:txBody>
                  <a:tcPr marL="42431" marR="42431" marT="0" marB="0"/>
                </a:tc>
                <a:tc>
                  <a:txBody>
                    <a:bodyPr/>
                    <a:lstStyle/>
                    <a:p>
                      <a:pPr algn="l">
                        <a:spcAft>
                          <a:spcPts val="0"/>
                        </a:spcAft>
                      </a:pPr>
                      <a:r>
                        <a:rPr lang="en-US" sz="1400" kern="100" dirty="0">
                          <a:solidFill>
                            <a:schemeClr val="dk1"/>
                          </a:solidFill>
                          <a:effectLst/>
                          <a:latin typeface="+mn-lt"/>
                          <a:ea typeface="+mn-ea"/>
                          <a:cs typeface="+mn-cs"/>
                        </a:rPr>
                        <a:t>60</a:t>
                      </a:r>
                      <a:r>
                        <a:rPr lang="zh-CN" sz="1400" kern="100" dirty="0">
                          <a:solidFill>
                            <a:schemeClr val="dk1"/>
                          </a:solidFill>
                          <a:effectLst/>
                          <a:latin typeface="+mn-lt"/>
                          <a:ea typeface="+mn-ea"/>
                          <a:cs typeface="+mn-cs"/>
                        </a:rPr>
                        <a:t>分钟</a:t>
                      </a:r>
                    </a:p>
                  </a:txBody>
                  <a:tcPr marL="42431" marR="42431" marT="0" marB="0"/>
                </a:tc>
              </a:tr>
              <a:tr h="517919">
                <a:tc gridSpan="3">
                  <a:txBody>
                    <a:bodyPr/>
                    <a:lstStyle/>
                    <a:p>
                      <a:pPr algn="l">
                        <a:spcAft>
                          <a:spcPts val="0"/>
                        </a:spcAft>
                      </a:pPr>
                      <a:r>
                        <a:rPr lang="zh-CN" sz="1400" kern="100" dirty="0">
                          <a:solidFill>
                            <a:schemeClr val="dk1"/>
                          </a:solidFill>
                          <a:effectLst/>
                          <a:latin typeface="+mn-lt"/>
                          <a:ea typeface="+mn-ea"/>
                          <a:cs typeface="+mn-cs"/>
                        </a:rPr>
                        <a:t>实验总时间</a:t>
                      </a:r>
                    </a:p>
                  </a:txBody>
                  <a:tcPr marL="42431" marR="42431" marT="0" marB="0"/>
                </a:tc>
                <a:tc hMerge="1">
                  <a:txBody>
                    <a:bodyPr/>
                    <a:lstStyle/>
                    <a:p>
                      <a:endParaRPr lang="zh-CN" altLang="en-US"/>
                    </a:p>
                  </a:txBody>
                  <a:tcPr/>
                </a:tc>
                <a:tc hMerge="1">
                  <a:txBody>
                    <a:bodyPr/>
                    <a:lstStyle/>
                    <a:p>
                      <a:endParaRPr lang="zh-CN" altLang="en-US"/>
                    </a:p>
                  </a:txBody>
                  <a:tcPr/>
                </a:tc>
                <a:tc>
                  <a:txBody>
                    <a:bodyPr/>
                    <a:lstStyle/>
                    <a:p>
                      <a:pPr algn="l">
                        <a:spcAft>
                          <a:spcPts val="0"/>
                        </a:spcAft>
                      </a:pPr>
                      <a:r>
                        <a:rPr lang="en-US" sz="1400" kern="100" dirty="0">
                          <a:solidFill>
                            <a:schemeClr val="dk1"/>
                          </a:solidFill>
                          <a:effectLst/>
                          <a:latin typeface="+mn-lt"/>
                          <a:ea typeface="+mn-ea"/>
                          <a:cs typeface="+mn-cs"/>
                        </a:rPr>
                        <a:t>195</a:t>
                      </a:r>
                      <a:r>
                        <a:rPr lang="zh-CN" sz="1400" kern="100" dirty="0">
                          <a:solidFill>
                            <a:schemeClr val="dk1"/>
                          </a:solidFill>
                          <a:effectLst/>
                          <a:latin typeface="+mn-lt"/>
                          <a:ea typeface="+mn-ea"/>
                          <a:cs typeface="+mn-cs"/>
                        </a:rPr>
                        <a:t>分钟</a:t>
                      </a:r>
                    </a:p>
                  </a:txBody>
                  <a:tcPr marL="42431" marR="42431" marT="0" marB="0"/>
                </a:tc>
              </a:tr>
            </a:tbl>
          </a:graphicData>
        </a:graphic>
      </p:graphicFrame>
      <p:sp>
        <p:nvSpPr>
          <p:cNvPr id="6" name="TextBox 5"/>
          <p:cNvSpPr txBox="1"/>
          <p:nvPr/>
        </p:nvSpPr>
        <p:spPr>
          <a:xfrm>
            <a:off x="179512" y="548680"/>
            <a:ext cx="576064" cy="3046988"/>
          </a:xfrm>
          <a:prstGeom prst="rect">
            <a:avLst/>
          </a:prstGeom>
          <a:noFill/>
        </p:spPr>
        <p:txBody>
          <a:bodyPr wrap="square" rtlCol="0">
            <a:spAutoFit/>
          </a:bodyPr>
          <a:lstStyle/>
          <a:p>
            <a:r>
              <a:rPr lang="zh-CN" altLang="en-US" sz="3200" dirty="0" smtClean="0"/>
              <a:t>四</a:t>
            </a:r>
            <a:endParaRPr lang="en-US" altLang="zh-CN" sz="3200" dirty="0" smtClean="0"/>
          </a:p>
          <a:p>
            <a:endParaRPr lang="en-US" altLang="zh-CN" sz="3200" dirty="0"/>
          </a:p>
          <a:p>
            <a:r>
              <a:rPr lang="zh-CN" altLang="en-US" sz="3200" dirty="0" smtClean="0"/>
              <a:t>实验步骤</a:t>
            </a:r>
            <a:endParaRPr lang="zh-CN" altLang="en-US" sz="3200" dirty="0"/>
          </a:p>
        </p:txBody>
      </p:sp>
    </p:spTree>
    <p:extLst>
      <p:ext uri="{BB962C8B-B14F-4D97-AF65-F5344CB8AC3E}">
        <p14:creationId xmlns:p14="http://schemas.microsoft.com/office/powerpoint/2010/main" val="36732710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332656"/>
            <a:ext cx="8229600" cy="5793507"/>
          </a:xfrm>
        </p:spPr>
        <p:txBody>
          <a:bodyPr/>
          <a:lstStyle/>
          <a:p>
            <a:pPr marL="0" indent="0">
              <a:buNone/>
            </a:pPr>
            <a:r>
              <a:rPr lang="zh-CN" altLang="zh-CN" dirty="0"/>
              <a:t>五、实验报告</a:t>
            </a:r>
          </a:p>
          <a:p>
            <a:pPr marL="0" indent="0">
              <a:buNone/>
            </a:pPr>
            <a:endParaRPr lang="zh-CN" altLang="en-US" dirty="0"/>
          </a:p>
        </p:txBody>
      </p:sp>
      <p:graphicFrame>
        <p:nvGraphicFramePr>
          <p:cNvPr id="4" name="表格 3"/>
          <p:cNvGraphicFramePr>
            <a:graphicFrameLocks noGrp="1"/>
          </p:cNvGraphicFramePr>
          <p:nvPr>
            <p:extLst>
              <p:ext uri="{D42A27DB-BD31-4B8C-83A1-F6EECF244321}">
                <p14:modId xmlns:p14="http://schemas.microsoft.com/office/powerpoint/2010/main" val="3939180507"/>
              </p:ext>
            </p:extLst>
          </p:nvPr>
        </p:nvGraphicFramePr>
        <p:xfrm>
          <a:off x="1043608" y="1196752"/>
          <a:ext cx="4896544" cy="2664300"/>
        </p:xfrm>
        <a:graphic>
          <a:graphicData uri="http://schemas.openxmlformats.org/drawingml/2006/table">
            <a:tbl>
              <a:tblPr firstRow="1" firstCol="1" bandRow="1"/>
              <a:tblGrid>
                <a:gridCol w="2448272"/>
                <a:gridCol w="2448272"/>
              </a:tblGrid>
              <a:tr h="444050">
                <a:tc>
                  <a:txBody>
                    <a:bodyPr/>
                    <a:lstStyle/>
                    <a:p>
                      <a:pPr algn="just">
                        <a:spcAft>
                          <a:spcPts val="0"/>
                        </a:spcAft>
                      </a:pPr>
                      <a:r>
                        <a:rPr lang="zh-CN" sz="2000" kern="100" dirty="0">
                          <a:effectLst/>
                          <a:latin typeface="Calibri"/>
                          <a:ea typeface="宋体"/>
                          <a:cs typeface="Times New Roman"/>
                        </a:rPr>
                        <a:t>项目</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200" kern="100">
                          <a:effectLst/>
                          <a:latin typeface="Calibri"/>
                          <a:ea typeface="宋体"/>
                          <a:cs typeface="Times New Roman"/>
                        </a:rPr>
                        <a:t> </a:t>
                      </a:r>
                      <a:endParaRPr lang="zh-CN" sz="1050" kern="100">
                        <a:effectLst/>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4050">
                <a:tc>
                  <a:txBody>
                    <a:bodyPr/>
                    <a:lstStyle/>
                    <a:p>
                      <a:pPr algn="just">
                        <a:spcAft>
                          <a:spcPts val="0"/>
                        </a:spcAft>
                      </a:pPr>
                      <a:r>
                        <a:rPr lang="zh-CN" sz="2000" kern="100" dirty="0">
                          <a:effectLst/>
                          <a:latin typeface="Calibri"/>
                          <a:ea typeface="宋体"/>
                          <a:cs typeface="Times New Roman"/>
                        </a:rPr>
                        <a:t>原始硅片</a:t>
                      </a:r>
                      <a:r>
                        <a:rPr lang="en-US" sz="2000" kern="100" dirty="0">
                          <a:effectLst/>
                          <a:latin typeface="Calibri"/>
                          <a:ea typeface="宋体"/>
                          <a:cs typeface="Times New Roman"/>
                        </a:rPr>
                        <a:t>/g</a:t>
                      </a:r>
                      <a:endParaRPr lang="zh-CN" sz="2000" kern="100" dirty="0">
                        <a:effectLst/>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200" kern="100">
                          <a:effectLst/>
                          <a:latin typeface="Calibri"/>
                          <a:ea typeface="宋体"/>
                          <a:cs typeface="Times New Roman"/>
                        </a:rPr>
                        <a:t> </a:t>
                      </a:r>
                      <a:endParaRPr lang="zh-CN" sz="1050" kern="100">
                        <a:effectLst/>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4050">
                <a:tc>
                  <a:txBody>
                    <a:bodyPr/>
                    <a:lstStyle/>
                    <a:p>
                      <a:pPr algn="just">
                        <a:spcAft>
                          <a:spcPts val="0"/>
                        </a:spcAft>
                      </a:pPr>
                      <a:r>
                        <a:rPr lang="zh-CN" sz="2000" kern="100" dirty="0">
                          <a:effectLst/>
                          <a:latin typeface="Calibri"/>
                          <a:ea typeface="宋体"/>
                          <a:cs typeface="Times New Roman"/>
                        </a:rPr>
                        <a:t>去机械损伤</a:t>
                      </a:r>
                      <a:r>
                        <a:rPr lang="en-US" sz="2000" kern="100" dirty="0">
                          <a:effectLst/>
                          <a:latin typeface="Calibri"/>
                          <a:ea typeface="宋体"/>
                          <a:cs typeface="Times New Roman"/>
                        </a:rPr>
                        <a:t>/g</a:t>
                      </a:r>
                      <a:endParaRPr lang="zh-CN" sz="2000" kern="100" dirty="0">
                        <a:effectLst/>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200" kern="100">
                          <a:effectLst/>
                          <a:latin typeface="Calibri"/>
                          <a:ea typeface="宋体"/>
                          <a:cs typeface="Times New Roman"/>
                        </a:rPr>
                        <a:t> </a:t>
                      </a:r>
                      <a:endParaRPr lang="zh-CN" sz="1050" kern="100">
                        <a:effectLst/>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4050">
                <a:tc>
                  <a:txBody>
                    <a:bodyPr/>
                    <a:lstStyle/>
                    <a:p>
                      <a:pPr algn="just">
                        <a:spcAft>
                          <a:spcPts val="0"/>
                        </a:spcAft>
                      </a:pPr>
                      <a:r>
                        <a:rPr lang="zh-CN" sz="2000" kern="100">
                          <a:effectLst/>
                          <a:latin typeface="Calibri"/>
                          <a:ea typeface="宋体"/>
                          <a:cs typeface="Times New Roman"/>
                        </a:rPr>
                        <a:t>制绒后</a:t>
                      </a:r>
                      <a:r>
                        <a:rPr lang="en-US" sz="2000" kern="100">
                          <a:effectLst/>
                          <a:latin typeface="Calibri"/>
                          <a:ea typeface="宋体"/>
                          <a:cs typeface="Times New Roman"/>
                        </a:rPr>
                        <a:t>/g</a:t>
                      </a:r>
                      <a:endParaRPr lang="zh-CN" sz="2000" kern="100">
                        <a:effectLst/>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200" kern="100">
                          <a:effectLst/>
                          <a:latin typeface="Calibri"/>
                          <a:ea typeface="宋体"/>
                          <a:cs typeface="Times New Roman"/>
                        </a:rPr>
                        <a:t> </a:t>
                      </a:r>
                      <a:endParaRPr lang="zh-CN" sz="1050" kern="100">
                        <a:effectLst/>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4050">
                <a:tc>
                  <a:txBody>
                    <a:bodyPr/>
                    <a:lstStyle/>
                    <a:p>
                      <a:pPr algn="just">
                        <a:spcAft>
                          <a:spcPts val="0"/>
                        </a:spcAft>
                      </a:pPr>
                      <a:r>
                        <a:rPr lang="zh-CN" sz="2000" kern="100" dirty="0">
                          <a:effectLst/>
                          <a:latin typeface="Calibri"/>
                          <a:ea typeface="宋体"/>
                          <a:cs typeface="Times New Roman"/>
                        </a:rPr>
                        <a:t>金字塔高度</a:t>
                      </a:r>
                      <a:r>
                        <a:rPr lang="en-US" sz="2000" kern="100" dirty="0">
                          <a:effectLst/>
                          <a:latin typeface="Calibri"/>
                          <a:ea typeface="宋体"/>
                          <a:cs typeface="Times New Roman"/>
                        </a:rPr>
                        <a:t>/</a:t>
                      </a:r>
                      <a:r>
                        <a:rPr lang="zh-CN" sz="2000" kern="100" dirty="0">
                          <a:effectLst/>
                          <a:latin typeface="Calibri"/>
                          <a:ea typeface="宋体"/>
                          <a:cs typeface="Times New Roman"/>
                        </a:rPr>
                        <a:t>宽度</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200" kern="100">
                          <a:effectLst/>
                          <a:latin typeface="Calibri"/>
                          <a:ea typeface="宋体"/>
                          <a:cs typeface="Times New Roman"/>
                        </a:rPr>
                        <a:t> </a:t>
                      </a:r>
                      <a:endParaRPr lang="zh-CN" sz="1050" kern="100">
                        <a:effectLst/>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4050">
                <a:tc>
                  <a:txBody>
                    <a:bodyPr/>
                    <a:lstStyle/>
                    <a:p>
                      <a:pPr algn="just">
                        <a:spcAft>
                          <a:spcPts val="0"/>
                        </a:spcAft>
                      </a:pPr>
                      <a:r>
                        <a:rPr lang="zh-CN" sz="2000" kern="100">
                          <a:effectLst/>
                          <a:latin typeface="Calibri"/>
                          <a:ea typeface="宋体"/>
                          <a:cs typeface="Times New Roman"/>
                        </a:rPr>
                        <a:t>平均反射率</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200" kern="100" dirty="0">
                          <a:effectLst/>
                          <a:latin typeface="Calibri"/>
                          <a:ea typeface="宋体"/>
                          <a:cs typeface="Times New Roman"/>
                        </a:rPr>
                        <a:t> </a:t>
                      </a:r>
                      <a:endParaRPr lang="zh-CN" sz="1050" kern="100" dirty="0">
                        <a:effectLst/>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pic>
        <p:nvPicPr>
          <p:cNvPr id="5" name="图片 4" descr="C:\Users\hp\Desktop\学术\硅片照片\刻蚀\变NaOH\4-23\2%\1000-2-3D.bmp"/>
          <p:cNvPicPr/>
          <p:nvPr/>
        </p:nvPicPr>
        <p:blipFill>
          <a:blip r:embed="rId3" cstate="print"/>
          <a:srcRect/>
          <a:stretch>
            <a:fillRect/>
          </a:stretch>
        </p:blipFill>
        <p:spPr bwMode="auto">
          <a:xfrm>
            <a:off x="827584" y="4077072"/>
            <a:ext cx="3296280" cy="2382391"/>
          </a:xfrm>
          <a:prstGeom prst="rect">
            <a:avLst/>
          </a:prstGeom>
          <a:noFill/>
          <a:ln w="9525">
            <a:noFill/>
            <a:miter lim="800000"/>
            <a:headEnd/>
            <a:tailEnd/>
          </a:ln>
        </p:spPr>
      </p:pic>
      <p:sp>
        <p:nvSpPr>
          <p:cNvPr id="6"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7" name="对象 6"/>
          <p:cNvGraphicFramePr>
            <a:graphicFrameLocks noChangeAspect="1"/>
          </p:cNvGraphicFramePr>
          <p:nvPr>
            <p:extLst>
              <p:ext uri="{D42A27DB-BD31-4B8C-83A1-F6EECF244321}">
                <p14:modId xmlns:p14="http://schemas.microsoft.com/office/powerpoint/2010/main" val="2986793233"/>
              </p:ext>
            </p:extLst>
          </p:nvPr>
        </p:nvGraphicFramePr>
        <p:xfrm>
          <a:off x="4355976" y="4077072"/>
          <a:ext cx="3456384" cy="2570722"/>
        </p:xfrm>
        <a:graphic>
          <a:graphicData uri="http://schemas.openxmlformats.org/presentationml/2006/ole">
            <mc:AlternateContent xmlns:mc="http://schemas.openxmlformats.org/markup-compatibility/2006">
              <mc:Choice xmlns:v="urn:schemas-microsoft-com:vml" Requires="v">
                <p:oleObj spid="_x0000_s2051" r:id="rId4" imgW="3491875" imgH="2596204" progId="Origin50.Graph">
                  <p:embed/>
                </p:oleObj>
              </mc:Choice>
              <mc:Fallback>
                <p:oleObj r:id="rId4" imgW="3491875" imgH="2596204" progId="Origin50.Graph">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55976" y="4077072"/>
                        <a:ext cx="3456384" cy="2570722"/>
                      </a:xfrm>
                      <a:prstGeom prst="rect">
                        <a:avLst/>
                      </a:prstGeom>
                      <a:noFill/>
                    </p:spPr>
                  </p:pic>
                </p:oleObj>
              </mc:Fallback>
            </mc:AlternateContent>
          </a:graphicData>
        </a:graphic>
      </p:graphicFrame>
    </p:spTree>
    <p:extLst>
      <p:ext uri="{BB962C8B-B14F-4D97-AF65-F5344CB8AC3E}">
        <p14:creationId xmlns:p14="http://schemas.microsoft.com/office/powerpoint/2010/main" val="12650869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476672"/>
            <a:ext cx="8229600" cy="5649491"/>
          </a:xfrm>
        </p:spPr>
        <p:txBody>
          <a:bodyPr/>
          <a:lstStyle/>
          <a:p>
            <a:pPr marL="0" indent="0">
              <a:buNone/>
            </a:pPr>
            <a:r>
              <a:rPr lang="zh-CN" altLang="zh-CN" dirty="0"/>
              <a:t>六、讨论</a:t>
            </a:r>
          </a:p>
          <a:p>
            <a:pPr marL="0" indent="0">
              <a:lnSpc>
                <a:spcPct val="150000"/>
              </a:lnSpc>
              <a:buNone/>
            </a:pPr>
            <a:r>
              <a:rPr lang="en-US" altLang="zh-CN" sz="2800" dirty="0" smtClean="0"/>
              <a:t>1</a:t>
            </a:r>
            <a:r>
              <a:rPr lang="zh-CN" altLang="zh-CN" sz="2800" dirty="0"/>
              <a:t>、 为什么要对硅片清洗、制绒前后进行</a:t>
            </a:r>
            <a:r>
              <a:rPr lang="zh-CN" altLang="zh-CN" sz="2800" dirty="0" smtClean="0"/>
              <a:t>称</a:t>
            </a:r>
            <a:r>
              <a:rPr lang="zh-CN" altLang="en-US" sz="2800" dirty="0" smtClean="0"/>
              <a:t> </a:t>
            </a:r>
            <a:r>
              <a:rPr lang="zh-CN" altLang="zh-CN" sz="2800" dirty="0" smtClean="0"/>
              <a:t>重</a:t>
            </a:r>
            <a:r>
              <a:rPr lang="zh-CN" altLang="zh-CN" sz="2800" dirty="0"/>
              <a:t>？</a:t>
            </a:r>
          </a:p>
          <a:p>
            <a:pPr marL="0" indent="0">
              <a:lnSpc>
                <a:spcPct val="150000"/>
              </a:lnSpc>
              <a:buNone/>
            </a:pPr>
            <a:r>
              <a:rPr lang="en-US" altLang="zh-CN" sz="2800" dirty="0" smtClean="0"/>
              <a:t>2</a:t>
            </a:r>
            <a:r>
              <a:rPr lang="zh-CN" altLang="zh-CN" sz="2800" dirty="0"/>
              <a:t>、 为什么硅在</a:t>
            </a:r>
            <a:r>
              <a:rPr lang="en-US" altLang="zh-CN" sz="2800" dirty="0" err="1"/>
              <a:t>NaOH</a:t>
            </a:r>
            <a:r>
              <a:rPr lang="zh-CN" altLang="zh-CN" sz="2800" dirty="0"/>
              <a:t>溶液下呈金字塔型</a:t>
            </a:r>
            <a:r>
              <a:rPr lang="zh-CN" altLang="zh-CN" sz="2800" dirty="0" smtClean="0"/>
              <a:t>？</a:t>
            </a:r>
            <a:endParaRPr lang="en-US" altLang="zh-CN" sz="2800" dirty="0" smtClean="0"/>
          </a:p>
          <a:p>
            <a:pPr marL="0" indent="0">
              <a:lnSpc>
                <a:spcPct val="150000"/>
              </a:lnSpc>
              <a:buNone/>
            </a:pPr>
            <a:r>
              <a:rPr lang="en-US" altLang="zh-CN" sz="2800" dirty="0" smtClean="0"/>
              <a:t> </a:t>
            </a:r>
            <a:r>
              <a:rPr lang="en-US" altLang="zh-CN" sz="2800" dirty="0"/>
              <a:t>3</a:t>
            </a:r>
            <a:r>
              <a:rPr lang="zh-CN" altLang="zh-CN" sz="2800" dirty="0"/>
              <a:t>、 </a:t>
            </a:r>
            <a:r>
              <a:rPr lang="zh-CN" altLang="zh-CN" sz="2800" dirty="0" smtClean="0"/>
              <a:t>提高</a:t>
            </a:r>
            <a:r>
              <a:rPr lang="zh-CN" altLang="en-US" sz="2800" dirty="0" smtClean="0"/>
              <a:t>反应</a:t>
            </a:r>
            <a:r>
              <a:rPr lang="zh-CN" altLang="zh-CN" sz="2800" dirty="0" smtClean="0"/>
              <a:t>的</a:t>
            </a:r>
            <a:r>
              <a:rPr lang="zh-CN" altLang="zh-CN" sz="2800" dirty="0"/>
              <a:t>温度和延长时间可能</a:t>
            </a:r>
            <a:r>
              <a:rPr lang="zh-CN" altLang="zh-CN" sz="2800" dirty="0" smtClean="0"/>
              <a:t>出现什么</a:t>
            </a:r>
            <a:r>
              <a:rPr lang="zh-CN" altLang="zh-CN" sz="2800" dirty="0"/>
              <a:t>结果？</a:t>
            </a:r>
          </a:p>
          <a:p>
            <a:endParaRPr lang="zh-CN" altLang="en-US" dirty="0"/>
          </a:p>
        </p:txBody>
      </p:sp>
    </p:spTree>
    <p:extLst>
      <p:ext uri="{BB962C8B-B14F-4D97-AF65-F5344CB8AC3E}">
        <p14:creationId xmlns:p14="http://schemas.microsoft.com/office/powerpoint/2010/main" val="252948578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TotalTime>
  <Words>708</Words>
  <Application>Microsoft Office PowerPoint</Application>
  <PresentationFormat>全屏显示(4:3)</PresentationFormat>
  <Paragraphs>73</Paragraphs>
  <Slides>7</Slides>
  <Notes>0</Notes>
  <HiddenSlides>0</HiddenSlides>
  <MMClips>0</MMClips>
  <ScaleCrop>false</ScaleCrop>
  <HeadingPairs>
    <vt:vector size="6" baseType="variant">
      <vt:variant>
        <vt:lpstr>主题</vt:lpstr>
      </vt:variant>
      <vt:variant>
        <vt:i4>1</vt:i4>
      </vt:variant>
      <vt:variant>
        <vt:lpstr>嵌入 OLE 服务器</vt:lpstr>
      </vt:variant>
      <vt:variant>
        <vt:i4>1</vt:i4>
      </vt:variant>
      <vt:variant>
        <vt:lpstr>幻灯片标题</vt:lpstr>
      </vt:variant>
      <vt:variant>
        <vt:i4>7</vt:i4>
      </vt:variant>
    </vt:vector>
  </HeadingPairs>
  <TitlesOfParts>
    <vt:vector size="9" baseType="lpstr">
      <vt:lpstr>Office 主题​​</vt:lpstr>
      <vt:lpstr>Origin50.Graph</vt:lpstr>
      <vt:lpstr>单晶硅制绒实验 </vt:lpstr>
      <vt:lpstr>PowerPoint 演示文稿</vt:lpstr>
      <vt:lpstr>PowerPoint 演示文稿</vt:lpstr>
      <vt:lpstr>PowerPoint 演示文稿</vt:lpstr>
      <vt:lpstr>PowerPoint 演示文稿</vt:lpstr>
      <vt:lpstr>PowerPoint 演示文稿</vt:lpstr>
      <vt:lpstr>PowerPoint 演示文稿</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单晶硅制绒实验 </dc:title>
  <dc:creator>yyx</dc:creator>
  <cp:lastModifiedBy>yyx</cp:lastModifiedBy>
  <cp:revision>4</cp:revision>
  <dcterms:created xsi:type="dcterms:W3CDTF">2013-05-23T09:14:35Z</dcterms:created>
  <dcterms:modified xsi:type="dcterms:W3CDTF">2013-05-23T09:41:51Z</dcterms:modified>
</cp:coreProperties>
</file>